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81" r:id="rId4"/>
    <p:sldId id="280" r:id="rId5"/>
    <p:sldId id="279" r:id="rId6"/>
    <p:sldId id="282" r:id="rId7"/>
    <p:sldId id="283" r:id="rId8"/>
    <p:sldId id="278" r:id="rId9"/>
    <p:sldId id="277" r:id="rId10"/>
    <p:sldId id="274" r:id="rId11"/>
    <p:sldId id="275" r:id="rId12"/>
    <p:sldId id="273" r:id="rId13"/>
    <p:sldId id="272" r:id="rId14"/>
    <p:sldId id="271" r:id="rId15"/>
    <p:sldId id="270" r:id="rId16"/>
    <p:sldId id="269" r:id="rId17"/>
    <p:sldId id="268" r:id="rId18"/>
    <p:sldId id="267" r:id="rId19"/>
    <p:sldId id="266" r:id="rId20"/>
    <p:sldId id="264" r:id="rId21"/>
    <p:sldId id="286" r:id="rId22"/>
    <p:sldId id="285" r:id="rId23"/>
    <p:sldId id="284" r:id="rId24"/>
    <p:sldId id="291" r:id="rId25"/>
    <p:sldId id="288" r:id="rId26"/>
    <p:sldId id="287" r:id="rId27"/>
    <p:sldId id="289" r:id="rId28"/>
    <p:sldId id="290" r:id="rId29"/>
    <p:sldId id="262" r:id="rId30"/>
    <p:sldId id="263" r:id="rId31"/>
    <p:sldId id="292" r:id="rId32"/>
    <p:sldId id="294" r:id="rId3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50" d="100"/>
          <a:sy n="50" d="100"/>
        </p:scale>
        <p:origin x="-1482" y="-62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fld id="{30151D7A-99E3-4D08-9236-4DD245387040}"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8D4C23BC-B888-43D5-9CCC-CF9E14053400}" type="slidenum">
              <a:rPr lang="es-ES" altLang="es-CO"/>
              <a:pPr>
                <a:defRPr/>
              </a:pPr>
              <a:t>‹Nº›</a:t>
            </a:fld>
            <a:endParaRPr lang="es-ES" altLang="es-CO"/>
          </a:p>
        </p:txBody>
      </p:sp>
    </p:spTree>
    <p:extLst>
      <p:ext uri="{BB962C8B-B14F-4D97-AF65-F5344CB8AC3E}">
        <p14:creationId xmlns:p14="http://schemas.microsoft.com/office/powerpoint/2010/main" xmlns="" val="2719781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A8D95566-E6F6-451C-B3EC-D52DC115B07C}"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60309AA6-BF41-4297-8C64-9D9045BB8C92}" type="slidenum">
              <a:rPr lang="es-ES" altLang="es-CO"/>
              <a:pPr>
                <a:defRPr/>
              </a:pPr>
              <a:t>‹Nº›</a:t>
            </a:fld>
            <a:endParaRPr lang="es-ES" altLang="es-CO"/>
          </a:p>
        </p:txBody>
      </p:sp>
    </p:spTree>
    <p:extLst>
      <p:ext uri="{BB962C8B-B14F-4D97-AF65-F5344CB8AC3E}">
        <p14:creationId xmlns:p14="http://schemas.microsoft.com/office/powerpoint/2010/main" xmlns="" val="192499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a:defRPr/>
            </a:pPr>
            <a:fld id="{C8CC6BA5-C0DD-4349-8A9A-9B84C6148B1C}"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EA69199B-AD94-4E69-A491-0334343A69B0}" type="slidenum">
              <a:rPr lang="es-ES" altLang="es-CO"/>
              <a:pPr>
                <a:defRPr/>
              </a:pPr>
              <a:t>‹Nº›</a:t>
            </a:fld>
            <a:endParaRPr lang="es-ES" altLang="es-CO"/>
          </a:p>
        </p:txBody>
      </p:sp>
    </p:spTree>
    <p:extLst>
      <p:ext uri="{BB962C8B-B14F-4D97-AF65-F5344CB8AC3E}">
        <p14:creationId xmlns:p14="http://schemas.microsoft.com/office/powerpoint/2010/main" xmlns="" val="693615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3"/>
          <p:cNvSpPr>
            <a:spLocks noGrp="1"/>
          </p:cNvSpPr>
          <p:nvPr>
            <p:ph type="dt" sz="half" idx="10"/>
          </p:nvPr>
        </p:nvSpPr>
        <p:spPr/>
        <p:txBody>
          <a:bodyPr/>
          <a:lstStyle>
            <a:lvl1pPr>
              <a:defRPr/>
            </a:lvl1pPr>
          </a:lstStyle>
          <a:p>
            <a:pPr>
              <a:defRPr/>
            </a:pPr>
            <a:fld id="{B3079C45-6B19-4D0E-921E-E08F50DC0069}" type="datetimeFigureOut">
              <a:rPr lang="es-ES">
                <a:solidFill>
                  <a:prstClr val="black">
                    <a:tint val="75000"/>
                  </a:prstClr>
                </a:solidFill>
              </a:rPr>
              <a:pPr>
                <a:defRPr/>
              </a:pPr>
              <a:t>17/06/2014</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C4E29D39-BE98-43CE-AD72-258A5A3DA961}" type="slidenum">
              <a:rPr lang="es-ES" altLang="es-CO"/>
              <a:pPr>
                <a:defRPr/>
              </a:pPr>
              <a:t>‹Nº›</a:t>
            </a:fld>
            <a:endParaRPr lang="es-ES" altLang="es-CO"/>
          </a:p>
        </p:txBody>
      </p:sp>
    </p:spTree>
    <p:extLst>
      <p:ext uri="{BB962C8B-B14F-4D97-AF65-F5344CB8AC3E}">
        <p14:creationId xmlns:p14="http://schemas.microsoft.com/office/powerpoint/2010/main" xmlns="" val="654154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3"/>
          <p:cNvSpPr>
            <a:spLocks noGrp="1"/>
          </p:cNvSpPr>
          <p:nvPr>
            <p:ph type="dt" sz="half" idx="10"/>
          </p:nvPr>
        </p:nvSpPr>
        <p:spPr/>
        <p:txBody>
          <a:bodyPr/>
          <a:lstStyle>
            <a:lvl1pPr>
              <a:defRPr/>
            </a:lvl1pPr>
          </a:lstStyle>
          <a:p>
            <a:pPr>
              <a:defRPr/>
            </a:pPr>
            <a:fld id="{46BFE827-09F5-4B83-9D64-9C8CDD0C570C}" type="datetimeFigureOut">
              <a:rPr lang="es-ES">
                <a:solidFill>
                  <a:prstClr val="black">
                    <a:tint val="75000"/>
                  </a:prstClr>
                </a:solidFill>
              </a:rPr>
              <a:pPr>
                <a:defRPr/>
              </a:pPr>
              <a:t>17/06/2014</a:t>
            </a:fld>
            <a:endParaRPr lang="es-ES">
              <a:solidFill>
                <a:prstClr val="black">
                  <a:tint val="75000"/>
                </a:prstClr>
              </a:solidFill>
            </a:endParaRPr>
          </a:p>
        </p:txBody>
      </p:sp>
      <p:sp>
        <p:nvSpPr>
          <p:cNvPr id="8"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9" name="Marcador de número de diapositiva 5"/>
          <p:cNvSpPr>
            <a:spLocks noGrp="1"/>
          </p:cNvSpPr>
          <p:nvPr>
            <p:ph type="sldNum" sz="quarter" idx="12"/>
          </p:nvPr>
        </p:nvSpPr>
        <p:spPr/>
        <p:txBody>
          <a:bodyPr/>
          <a:lstStyle>
            <a:lvl1pPr>
              <a:defRPr/>
            </a:lvl1pPr>
          </a:lstStyle>
          <a:p>
            <a:pPr>
              <a:defRPr/>
            </a:pPr>
            <a:fld id="{D24A3FD7-8FAC-41D8-8D33-F159AB3B97A8}" type="slidenum">
              <a:rPr lang="es-ES" altLang="es-CO"/>
              <a:pPr>
                <a:defRPr/>
              </a:pPr>
              <a:t>‹Nº›</a:t>
            </a:fld>
            <a:endParaRPr lang="es-ES" altLang="es-CO"/>
          </a:p>
        </p:txBody>
      </p:sp>
    </p:spTree>
    <p:extLst>
      <p:ext uri="{BB962C8B-B14F-4D97-AF65-F5344CB8AC3E}">
        <p14:creationId xmlns:p14="http://schemas.microsoft.com/office/powerpoint/2010/main" xmlns="" val="1541952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3"/>
          <p:cNvSpPr>
            <a:spLocks noGrp="1"/>
          </p:cNvSpPr>
          <p:nvPr>
            <p:ph type="dt" sz="half" idx="10"/>
          </p:nvPr>
        </p:nvSpPr>
        <p:spPr/>
        <p:txBody>
          <a:bodyPr/>
          <a:lstStyle>
            <a:lvl1pPr>
              <a:defRPr/>
            </a:lvl1pPr>
          </a:lstStyle>
          <a:p>
            <a:pPr>
              <a:defRPr/>
            </a:pPr>
            <a:fld id="{9D9CB5EB-FE27-4FC7-B84C-5FA451E1E170}" type="datetimeFigureOut">
              <a:rPr lang="es-ES">
                <a:solidFill>
                  <a:prstClr val="black">
                    <a:tint val="75000"/>
                  </a:prstClr>
                </a:solidFill>
              </a:rPr>
              <a:pPr>
                <a:defRPr/>
              </a:pPr>
              <a:t>17/06/2014</a:t>
            </a:fld>
            <a:endParaRPr lang="es-ES">
              <a:solidFill>
                <a:prstClr val="black">
                  <a:tint val="75000"/>
                </a:prstClr>
              </a:solidFill>
            </a:endParaRPr>
          </a:p>
        </p:txBody>
      </p:sp>
      <p:sp>
        <p:nvSpPr>
          <p:cNvPr id="4"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5" name="Marcador de número de diapositiva 5"/>
          <p:cNvSpPr>
            <a:spLocks noGrp="1"/>
          </p:cNvSpPr>
          <p:nvPr>
            <p:ph type="sldNum" sz="quarter" idx="12"/>
          </p:nvPr>
        </p:nvSpPr>
        <p:spPr/>
        <p:txBody>
          <a:bodyPr/>
          <a:lstStyle>
            <a:lvl1pPr>
              <a:defRPr/>
            </a:lvl1pPr>
          </a:lstStyle>
          <a:p>
            <a:pPr>
              <a:defRPr/>
            </a:pPr>
            <a:fld id="{B12EBA56-EFDA-46F0-BB0E-159F10DB79B8}" type="slidenum">
              <a:rPr lang="es-ES" altLang="es-CO"/>
              <a:pPr>
                <a:defRPr/>
              </a:pPr>
              <a:t>‹Nº›</a:t>
            </a:fld>
            <a:endParaRPr lang="es-ES" altLang="es-CO"/>
          </a:p>
        </p:txBody>
      </p:sp>
    </p:spTree>
    <p:extLst>
      <p:ext uri="{BB962C8B-B14F-4D97-AF65-F5344CB8AC3E}">
        <p14:creationId xmlns:p14="http://schemas.microsoft.com/office/powerpoint/2010/main" xmlns="" val="319424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fld id="{12877EAE-342C-44AC-B88B-B2643AB1E9A0}" type="datetimeFigureOut">
              <a:rPr lang="es-ES">
                <a:solidFill>
                  <a:prstClr val="black">
                    <a:tint val="75000"/>
                  </a:prstClr>
                </a:solidFill>
              </a:rPr>
              <a:pPr>
                <a:defRPr/>
              </a:pPr>
              <a:t>17/06/2014</a:t>
            </a:fld>
            <a:endParaRPr lang="es-ES">
              <a:solidFill>
                <a:prstClr val="black">
                  <a:tint val="75000"/>
                </a:prstClr>
              </a:solidFill>
            </a:endParaRPr>
          </a:p>
        </p:txBody>
      </p:sp>
      <p:sp>
        <p:nvSpPr>
          <p:cNvPr id="3"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4" name="Marcador de número de diapositiva 5"/>
          <p:cNvSpPr>
            <a:spLocks noGrp="1"/>
          </p:cNvSpPr>
          <p:nvPr>
            <p:ph type="sldNum" sz="quarter" idx="12"/>
          </p:nvPr>
        </p:nvSpPr>
        <p:spPr/>
        <p:txBody>
          <a:bodyPr/>
          <a:lstStyle>
            <a:lvl1pPr>
              <a:defRPr/>
            </a:lvl1pPr>
          </a:lstStyle>
          <a:p>
            <a:pPr>
              <a:defRPr/>
            </a:pPr>
            <a:fld id="{2B5D0CCA-E7A7-4034-9CE1-95083B29D827}" type="slidenum">
              <a:rPr lang="es-ES" altLang="es-CO"/>
              <a:pPr>
                <a:defRPr/>
              </a:pPr>
              <a:t>‹Nº›</a:t>
            </a:fld>
            <a:endParaRPr lang="es-ES" altLang="es-CO"/>
          </a:p>
        </p:txBody>
      </p:sp>
    </p:spTree>
    <p:extLst>
      <p:ext uri="{BB962C8B-B14F-4D97-AF65-F5344CB8AC3E}">
        <p14:creationId xmlns:p14="http://schemas.microsoft.com/office/powerpoint/2010/main" xmlns="" val="2640908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48302801-DD89-434C-99F6-AB93E064FBCE}" type="datetimeFigureOut">
              <a:rPr lang="es-ES">
                <a:solidFill>
                  <a:prstClr val="black">
                    <a:tint val="75000"/>
                  </a:prstClr>
                </a:solidFill>
              </a:rPr>
              <a:pPr>
                <a:defRPr/>
              </a:pPr>
              <a:t>17/06/2014</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3BFC68FB-5AA6-448B-8897-F24BDAACC4DD}" type="slidenum">
              <a:rPr lang="es-ES" altLang="es-CO"/>
              <a:pPr>
                <a:defRPr/>
              </a:pPr>
              <a:t>‹Nº›</a:t>
            </a:fld>
            <a:endParaRPr lang="es-ES" altLang="es-CO"/>
          </a:p>
        </p:txBody>
      </p:sp>
    </p:spTree>
    <p:extLst>
      <p:ext uri="{BB962C8B-B14F-4D97-AF65-F5344CB8AC3E}">
        <p14:creationId xmlns:p14="http://schemas.microsoft.com/office/powerpoint/2010/main" xmlns="" val="3881537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EA5E1AB1-6882-4989-9CF8-620DA89B78A8}" type="datetimeFigureOut">
              <a:rPr lang="es-ES">
                <a:solidFill>
                  <a:prstClr val="black">
                    <a:tint val="75000"/>
                  </a:prstClr>
                </a:solidFill>
              </a:rPr>
              <a:pPr>
                <a:defRPr/>
              </a:pPr>
              <a:t>17/06/2014</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C9560FF0-6BF5-4E72-8D46-F4672EC451B7}" type="slidenum">
              <a:rPr lang="es-ES" altLang="es-CO"/>
              <a:pPr>
                <a:defRPr/>
              </a:pPr>
              <a:t>‹Nº›</a:t>
            </a:fld>
            <a:endParaRPr lang="es-ES" altLang="es-CO"/>
          </a:p>
        </p:txBody>
      </p:sp>
    </p:spTree>
    <p:extLst>
      <p:ext uri="{BB962C8B-B14F-4D97-AF65-F5344CB8AC3E}">
        <p14:creationId xmlns:p14="http://schemas.microsoft.com/office/powerpoint/2010/main" xmlns="" val="2278609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B1B9806F-C99E-45FE-A9F8-49E8BD39907D}"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6B885DE0-8079-49B1-A7EE-5E6D94C69DD1}" type="slidenum">
              <a:rPr lang="es-ES" altLang="es-CO"/>
              <a:pPr>
                <a:defRPr/>
              </a:pPr>
              <a:t>‹Nº›</a:t>
            </a:fld>
            <a:endParaRPr lang="es-ES" altLang="es-CO"/>
          </a:p>
        </p:txBody>
      </p:sp>
    </p:spTree>
    <p:extLst>
      <p:ext uri="{BB962C8B-B14F-4D97-AF65-F5344CB8AC3E}">
        <p14:creationId xmlns:p14="http://schemas.microsoft.com/office/powerpoint/2010/main" xmlns="" val="800081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6AEC5927-C92D-4BF9-AF9E-7C805490F671}"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079D95C9-69D3-4314-A74A-914600A65236}" type="slidenum">
              <a:rPr lang="es-ES" altLang="es-CO"/>
              <a:pPr>
                <a:defRPr/>
              </a:pPr>
              <a:t>‹Nº›</a:t>
            </a:fld>
            <a:endParaRPr lang="es-ES" altLang="es-CO"/>
          </a:p>
        </p:txBody>
      </p:sp>
    </p:spTree>
    <p:extLst>
      <p:ext uri="{BB962C8B-B14F-4D97-AF65-F5344CB8AC3E}">
        <p14:creationId xmlns:p14="http://schemas.microsoft.com/office/powerpoint/2010/main" xmlns="" val="301351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O" smtClean="0"/>
              <a:t>Haga clic para modificar el estilo de título del patrón</a:t>
            </a:r>
          </a:p>
        </p:txBody>
      </p:sp>
      <p:sp>
        <p:nvSpPr>
          <p:cNvPr id="102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O" smtClean="0"/>
              <a:t>Haga clic para modificar el estilo de texto del patrón</a:t>
            </a:r>
          </a:p>
          <a:p>
            <a:pPr lvl="1"/>
            <a:r>
              <a:rPr lang="es-ES" altLang="es-CO" smtClean="0"/>
              <a:t>Segundo nivel</a:t>
            </a:r>
          </a:p>
          <a:p>
            <a:pPr lvl="2"/>
            <a:r>
              <a:rPr lang="es-ES" altLang="es-CO" smtClean="0"/>
              <a:t>Tercer nivel</a:t>
            </a:r>
          </a:p>
          <a:p>
            <a:pPr lvl="3"/>
            <a:r>
              <a:rPr lang="es-ES" altLang="es-CO" smtClean="0"/>
              <a:t>Cuarto nivel</a:t>
            </a:r>
          </a:p>
          <a:p>
            <a:pPr lvl="4"/>
            <a:r>
              <a:rPr lang="es-ES" altLang="es-CO" smtClean="0"/>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CE4227D3-C3C9-43AD-B7E4-F7EF4CCCD82A}" type="datetimeFigureOut">
              <a:rPr lang="es-ES">
                <a:solidFill>
                  <a:prstClr val="black">
                    <a:tint val="75000"/>
                  </a:prstClr>
                </a:solidFill>
              </a:rPr>
              <a:pPr>
                <a:defRPr/>
              </a:pPr>
              <a:t>17/06/2014</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DC0F7FA8-456C-415B-8EE4-EFD75CD10A48}" type="slidenum">
              <a:rPr lang="es-ES" altLang="es-CO"/>
              <a:pPr fontAlgn="base">
                <a:spcBef>
                  <a:spcPct val="0"/>
                </a:spcBef>
                <a:spcAft>
                  <a:spcPct val="0"/>
                </a:spcAft>
                <a:defRPr/>
              </a:pPr>
              <a:t>‹Nº›</a:t>
            </a:fld>
            <a:endParaRPr lang="es-ES" altLang="es-CO"/>
          </a:p>
        </p:txBody>
      </p:sp>
    </p:spTree>
    <p:extLst>
      <p:ext uri="{BB962C8B-B14F-4D97-AF65-F5344CB8AC3E}">
        <p14:creationId xmlns:p14="http://schemas.microsoft.com/office/powerpoint/2010/main" xmlns="" val="4005699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n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44463" y="-59348"/>
            <a:ext cx="12415838" cy="6989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Imagen 4"/>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4463" y="1300100"/>
            <a:ext cx="10016883" cy="5452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Imagen 7"/>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557963" y="1551599"/>
            <a:ext cx="5713412" cy="4510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5">
            <a:extLst>
              <a:ext uri="{28A0092B-C50C-407E-A947-70E740481C1C}">
                <a14:useLocalDpi xmlns:a14="http://schemas.microsoft.com/office/drawing/2010/main" xmlns="" val="0"/>
              </a:ext>
            </a:extLst>
          </a:blip>
          <a:srcRect l="19051"/>
          <a:stretch>
            <a:fillRect/>
          </a:stretch>
        </p:blipFill>
        <p:spPr bwMode="auto">
          <a:xfrm>
            <a:off x="-146052" y="2300470"/>
            <a:ext cx="2765425" cy="227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Imagen 5"/>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144463" y="4083050"/>
            <a:ext cx="9103457" cy="2774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6" name="Imagen 6"/>
          <p:cNvPicPr>
            <a:picLocks noChangeAspect="1"/>
          </p:cNvPicPr>
          <p:nvPr/>
        </p:nvPicPr>
        <p:blipFill>
          <a:blip r:embed="rId7">
            <a:extLst>
              <a:ext uri="{28A0092B-C50C-407E-A947-70E740481C1C}">
                <a14:useLocalDpi xmlns:a14="http://schemas.microsoft.com/office/drawing/2010/main" xmlns="" val="0"/>
              </a:ext>
            </a:extLst>
          </a:blip>
          <a:srcRect/>
          <a:stretch>
            <a:fillRect/>
          </a:stretch>
        </p:blipFill>
        <p:spPr bwMode="auto">
          <a:xfrm>
            <a:off x="676152" y="5454650"/>
            <a:ext cx="6086476" cy="1679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Título"/>
          <p:cNvSpPr>
            <a:spLocks noGrp="1"/>
          </p:cNvSpPr>
          <p:nvPr>
            <p:ph type="ctrTitle"/>
          </p:nvPr>
        </p:nvSpPr>
        <p:spPr>
          <a:xfrm>
            <a:off x="1031628" y="923073"/>
            <a:ext cx="10269416" cy="2387600"/>
          </a:xfrm>
          <a:noFill/>
        </p:spPr>
        <p:txBody>
          <a:bodyPr/>
          <a:lstStyle/>
          <a:p>
            <a:r>
              <a:rPr lang="es-CO" sz="3200" b="1" dirty="0">
                <a:effectLst>
                  <a:glow rad="228600">
                    <a:schemeClr val="accent6">
                      <a:satMod val="175000"/>
                      <a:alpha val="40000"/>
                    </a:schemeClr>
                  </a:glow>
                </a:effectLst>
                <a:latin typeface="Eras Demi ITC" panose="020B0805030504020804" pitchFamily="34" charset="0"/>
                <a:ea typeface="Calibri"/>
              </a:rPr>
              <a:t>PERCEPCIÓN QUE TIENEN LAS  ESTUDIANTES  MADRES SOLTERAS DE LA UNAC SOBRE SU MATERNIDAD, FRENTE A LAS REACCIONES DE LA COMUNIDAD UNIVERSITARIA EN EL PROCESO DE </a:t>
            </a:r>
            <a:r>
              <a:rPr lang="es-CO" sz="3200" b="1" dirty="0" smtClean="0">
                <a:effectLst>
                  <a:glow rad="228600">
                    <a:schemeClr val="accent6">
                      <a:satMod val="175000"/>
                      <a:alpha val="40000"/>
                    </a:schemeClr>
                  </a:glow>
                </a:effectLst>
                <a:latin typeface="Eras Demi ITC" panose="020B0805030504020804" pitchFamily="34" charset="0"/>
                <a:ea typeface="Calibri"/>
              </a:rPr>
              <a:t>GESTACIÓN</a:t>
            </a:r>
            <a:endParaRPr lang="es-CO" sz="3200" dirty="0">
              <a:effectLst>
                <a:glow rad="228600">
                  <a:schemeClr val="accent6">
                    <a:satMod val="175000"/>
                    <a:alpha val="40000"/>
                  </a:schemeClr>
                </a:glow>
              </a:effectLst>
            </a:endParaRPr>
          </a:p>
        </p:txBody>
      </p:sp>
      <p:sp>
        <p:nvSpPr>
          <p:cNvPr id="4" name="3 Subtítulo"/>
          <p:cNvSpPr>
            <a:spLocks noGrp="1"/>
          </p:cNvSpPr>
          <p:nvPr>
            <p:ph type="subTitle" idx="1"/>
          </p:nvPr>
        </p:nvSpPr>
        <p:spPr>
          <a:xfrm>
            <a:off x="7502769" y="5454650"/>
            <a:ext cx="4768606" cy="1434918"/>
          </a:xfrm>
        </p:spPr>
        <p:txBody>
          <a:bodyPr/>
          <a:lstStyle/>
          <a:p>
            <a:r>
              <a:rPr lang="es-CO" dirty="0" smtClean="0">
                <a:effectLst>
                  <a:outerShdw blurRad="50800" dist="38100" dir="2700000" algn="tl" rotWithShape="0">
                    <a:prstClr val="black">
                      <a:alpha val="40000"/>
                    </a:prstClr>
                  </a:outerShdw>
                </a:effectLst>
                <a:latin typeface="Eras Medium ITC" pitchFamily="34" charset="0"/>
              </a:rPr>
              <a:t>Marian Lisseth</a:t>
            </a:r>
            <a:r>
              <a:rPr lang="es-CO" dirty="0">
                <a:effectLst>
                  <a:outerShdw blurRad="50800" dist="38100" dir="2700000" algn="tl" rotWithShape="0">
                    <a:prstClr val="black">
                      <a:alpha val="40000"/>
                    </a:prstClr>
                  </a:outerShdw>
                </a:effectLst>
                <a:latin typeface="Eras Medium ITC" pitchFamily="34" charset="0"/>
              </a:rPr>
              <a:t> </a:t>
            </a:r>
            <a:r>
              <a:rPr lang="es-CO" dirty="0" smtClean="0">
                <a:effectLst>
                  <a:outerShdw blurRad="50800" dist="38100" dir="2700000" algn="tl" rotWithShape="0">
                    <a:prstClr val="black">
                      <a:alpha val="40000"/>
                    </a:prstClr>
                  </a:outerShdw>
                </a:effectLst>
                <a:latin typeface="Eras Medium ITC" pitchFamily="34" charset="0"/>
              </a:rPr>
              <a:t>Castro Parra</a:t>
            </a:r>
          </a:p>
          <a:p>
            <a:r>
              <a:rPr lang="es-CO" dirty="0">
                <a:effectLst>
                  <a:outerShdw blurRad="50800" dist="38100" dir="2700000" algn="tl" rotWithShape="0">
                    <a:prstClr val="black">
                      <a:alpha val="40000"/>
                    </a:prstClr>
                  </a:outerShdw>
                </a:effectLst>
                <a:latin typeface="Eras Medium ITC" pitchFamily="34" charset="0"/>
              </a:rPr>
              <a:t>Maribel Ovejero </a:t>
            </a:r>
            <a:r>
              <a:rPr lang="es-CO" dirty="0" smtClean="0">
                <a:effectLst>
                  <a:outerShdw blurRad="50800" dist="38100" dir="2700000" algn="tl" rotWithShape="0">
                    <a:prstClr val="black">
                      <a:alpha val="40000"/>
                    </a:prstClr>
                  </a:outerShdw>
                </a:effectLst>
                <a:latin typeface="Eras Medium ITC" pitchFamily="34" charset="0"/>
              </a:rPr>
              <a:t>Albarracín</a:t>
            </a:r>
            <a:endParaRPr lang="es-CO" dirty="0">
              <a:effectLst>
                <a:outerShdw blurRad="50800" dist="38100" dir="2700000" algn="tl" rotWithShape="0">
                  <a:prstClr val="black">
                    <a:alpha val="40000"/>
                  </a:prstClr>
                </a:outerShdw>
              </a:effectLst>
              <a:latin typeface="Eras Medium ITC" pitchFamily="34" charset="0"/>
            </a:endParaRPr>
          </a:p>
          <a:p>
            <a:r>
              <a:rPr lang="es-CO" dirty="0" smtClean="0">
                <a:effectLst>
                  <a:outerShdw blurRad="50800" dist="38100" dir="2700000" algn="tl" rotWithShape="0">
                    <a:prstClr val="black">
                      <a:alpha val="40000"/>
                    </a:prstClr>
                  </a:outerShdw>
                </a:effectLst>
                <a:latin typeface="Eras Medium ITC" pitchFamily="34" charset="0"/>
              </a:rPr>
              <a:t>María Consuelo Rangel Villada</a:t>
            </a:r>
          </a:p>
        </p:txBody>
      </p:sp>
    </p:spTree>
    <p:extLst>
      <p:ext uri="{BB962C8B-B14F-4D97-AF65-F5344CB8AC3E}">
        <p14:creationId xmlns:p14="http://schemas.microsoft.com/office/powerpoint/2010/main" xmlns="" val="37800585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nodeType="afterGroup">
                            <p:stCondLst>
                              <p:cond delay="500"/>
                            </p:stCondLst>
                            <p:childTnLst>
                              <p:par>
                                <p:cTn id="9" presetID="14" presetClass="entr" presetSubtype="1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250"/>
                                        <p:tgtEl>
                                          <p:spTgt spid="5"/>
                                        </p:tgtEl>
                                      </p:cBhvr>
                                    </p:animEffect>
                                  </p:childTnLst>
                                </p:cTn>
                              </p:par>
                            </p:childTnLst>
                          </p:cTn>
                        </p:par>
                        <p:par>
                          <p:cTn id="12" fill="hold" nodeType="afterGroup">
                            <p:stCondLst>
                              <p:cond delay="750"/>
                            </p:stCondLst>
                            <p:childTnLst>
                              <p:par>
                                <p:cTn id="13" presetID="14" presetClass="entr" presetSubtype="1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par>
                          <p:cTn id="16" fill="hold" nodeType="afterGroup">
                            <p:stCondLst>
                              <p:cond delay="1250"/>
                            </p:stCondLst>
                            <p:childTnLst>
                              <p:par>
                                <p:cTn id="17" presetID="14" presetClass="entr" presetSubtype="1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3305908" y="1132792"/>
            <a:ext cx="5174834" cy="769441"/>
          </a:xfrm>
          <a:prstGeom prst="rect">
            <a:avLst/>
          </a:prstGeom>
        </p:spPr>
        <p:txBody>
          <a:bodyPr wrap="square">
            <a:spAutoFit/>
          </a:bodyPr>
          <a:lstStyle/>
          <a:p>
            <a:pPr lvl="0" algn="ctr"/>
            <a:r>
              <a:rPr lang="es-ES_tradnl" sz="4400" b="1" cap="all" spc="300" dirty="0">
                <a:solidFill>
                  <a:schemeClr val="accent4"/>
                </a:solidFill>
                <a:effectLst>
                  <a:outerShdw blurRad="38100" dist="38100" dir="2700000" algn="tl">
                    <a:srgbClr val="000000">
                      <a:alpha val="43137"/>
                    </a:srgbClr>
                  </a:outerShdw>
                </a:effectLst>
                <a:latin typeface="Eras Demi ITC" pitchFamily="34" charset="0"/>
                <a:cs typeface="Candara"/>
              </a:rPr>
              <a:t>Introducción</a:t>
            </a:r>
            <a:endParaRPr lang="es-ES_tradnl" sz="3800" b="1" cap="all" spc="300" dirty="0">
              <a:solidFill>
                <a:schemeClr val="accent4"/>
              </a:solidFill>
              <a:effectLst>
                <a:outerShdw blurRad="38100" dist="38100" dir="2700000" algn="tl">
                  <a:srgbClr val="000000">
                    <a:alpha val="43137"/>
                  </a:srgbClr>
                </a:outerShdw>
              </a:effectLst>
              <a:latin typeface="Eras Demi ITC" pitchFamily="34" charset="0"/>
              <a:cs typeface="Candara"/>
            </a:endParaRPr>
          </a:p>
        </p:txBody>
      </p:sp>
      <p:sp>
        <p:nvSpPr>
          <p:cNvPr id="4" name="3 Rectángulo"/>
          <p:cNvSpPr/>
          <p:nvPr/>
        </p:nvSpPr>
        <p:spPr>
          <a:xfrm>
            <a:off x="1209430" y="2185716"/>
            <a:ext cx="9167446" cy="3108543"/>
          </a:xfrm>
          <a:prstGeom prst="rect">
            <a:avLst/>
          </a:prstGeom>
        </p:spPr>
        <p:txBody>
          <a:bodyPr wrap="square">
            <a:spAutoFit/>
          </a:bodyPr>
          <a:lstStyle/>
          <a:p>
            <a:pPr marL="342900" lvl="0" indent="-342900" algn="just">
              <a:spcBef>
                <a:spcPct val="20000"/>
              </a:spcBef>
              <a:buFont typeface="Arial" pitchFamily="34" charset="0"/>
              <a:buChar char="•"/>
            </a:pPr>
            <a:r>
              <a:rPr lang="es-CO" sz="2800" dirty="0">
                <a:solidFill>
                  <a:prstClr val="black"/>
                </a:solidFill>
                <a:latin typeface="Times New Roman" pitchFamily="18" charset="0"/>
                <a:cs typeface="Times New Roman" pitchFamily="18" charset="0"/>
              </a:rPr>
              <a:t>El embarazo en estudiantes universitarias, se presenta con cierta regularidad, dicho fenómeno llama la atención de las autoridades universitarias y  de la población académica en general; esta alarmante situación nos lleva a fomentar espacios, momentos o programas que favorezcan el desarrollo armonioso de la comunidad de educandos y el desarrollo equilibrado de las gestantes.</a:t>
            </a:r>
          </a:p>
        </p:txBody>
      </p:sp>
    </p:spTree>
    <p:extLst>
      <p:ext uri="{BB962C8B-B14F-4D97-AF65-F5344CB8AC3E}">
        <p14:creationId xmlns:p14="http://schemas.microsoft.com/office/powerpoint/2010/main" xmlns="" val="22634133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262130" y="1240485"/>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solidFill>
                  <a:schemeClr val="accent4"/>
                </a:solidFill>
                <a:latin typeface="Eras Demi ITC" panose="020B0805030504020804" pitchFamily="34" charset="0"/>
                <a:cs typeface="Times New Roman" pitchFamily="18" charset="0"/>
              </a:rPr>
              <a:t>OBJETIVO </a:t>
            </a:r>
            <a:r>
              <a:rPr lang="es-CO" sz="4400" b="1" dirty="0" smtClean="0">
                <a:solidFill>
                  <a:schemeClr val="accent4"/>
                </a:solidFill>
                <a:latin typeface="Eras Demi ITC" panose="020B0805030504020804" pitchFamily="34" charset="0"/>
                <a:cs typeface="Times New Roman" pitchFamily="18" charset="0"/>
              </a:rPr>
              <a:t>GENERAL</a:t>
            </a:r>
            <a:endParaRPr lang="es-CO" sz="4400" b="1" dirty="0">
              <a:ln/>
              <a:solidFill>
                <a:schemeClr val="accent4"/>
              </a:solidFill>
            </a:endParaRPr>
          </a:p>
        </p:txBody>
      </p:sp>
      <p:sp>
        <p:nvSpPr>
          <p:cNvPr id="3" name="2 Rectángulo"/>
          <p:cNvSpPr/>
          <p:nvPr/>
        </p:nvSpPr>
        <p:spPr>
          <a:xfrm>
            <a:off x="1389130" y="2222887"/>
            <a:ext cx="9418570" cy="2554545"/>
          </a:xfrm>
          <a:prstGeom prst="rect">
            <a:avLst/>
          </a:prstGeom>
        </p:spPr>
        <p:txBody>
          <a:bodyPr wrap="square">
            <a:spAutoFit/>
          </a:bodyPr>
          <a:lstStyle/>
          <a:p>
            <a:pPr marL="342900" indent="-342900" algn="just">
              <a:buFont typeface="Arial" panose="020B0604020202020204" pitchFamily="34" charset="0"/>
              <a:buChar char="•"/>
            </a:pPr>
            <a:r>
              <a:rPr lang="es-CO" sz="3200" dirty="0">
                <a:latin typeface="Times New Roman" panose="02020603050405020304" pitchFamily="18" charset="0"/>
                <a:cs typeface="Times New Roman" panose="02020603050405020304" pitchFamily="18" charset="0"/>
              </a:rPr>
              <a:t>Determinar  la percepción que tienen las madres solteras estudiantes de la UNAC de su maternidad, y su opinión  frente a las reacciones de la comunidad universitaria en el proceso de gestación, entre los periodos de 2010 – 2013.</a:t>
            </a:r>
            <a:endParaRPr lang="es-MX"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262130" y="1117087"/>
            <a:ext cx="982658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800" b="1" dirty="0">
                <a:solidFill>
                  <a:schemeClr val="accent4"/>
                </a:solidFill>
                <a:latin typeface="Eras Demi ITC" panose="020B0805030504020804" pitchFamily="34" charset="0"/>
                <a:cs typeface="Times New Roman" pitchFamily="18" charset="0"/>
              </a:rPr>
              <a:t>OBJETIVOS </a:t>
            </a:r>
            <a:r>
              <a:rPr lang="es-CO" sz="4800" b="1" dirty="0" smtClean="0">
                <a:solidFill>
                  <a:schemeClr val="accent4"/>
                </a:solidFill>
                <a:latin typeface="Eras Demi ITC" panose="020B0805030504020804" pitchFamily="34" charset="0"/>
                <a:cs typeface="Times New Roman" pitchFamily="18" charset="0"/>
              </a:rPr>
              <a:t>ESPECIFICOS</a:t>
            </a:r>
            <a:endParaRPr lang="es-CO" sz="4800" b="1" dirty="0">
              <a:ln/>
              <a:solidFill>
                <a:schemeClr val="accent4"/>
              </a:solidFill>
            </a:endParaRPr>
          </a:p>
        </p:txBody>
      </p:sp>
      <p:sp>
        <p:nvSpPr>
          <p:cNvPr id="3" name="2 Rectángulo"/>
          <p:cNvSpPr/>
          <p:nvPr/>
        </p:nvSpPr>
        <p:spPr>
          <a:xfrm>
            <a:off x="1171620" y="2305615"/>
            <a:ext cx="10007600" cy="2246769"/>
          </a:xfrm>
          <a:prstGeom prst="rect">
            <a:avLst/>
          </a:prstGeom>
        </p:spPr>
        <p:txBody>
          <a:bodyPr wrap="square">
            <a:spAutoFit/>
          </a:bodyPr>
          <a:lstStyle/>
          <a:p>
            <a:pPr marL="342900" lvl="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Identificar la forma como las estudiantes madres solteras de la UNAC, enfrentan el embarazo en etapa de estudio y cómo reaccionan ante este.</a:t>
            </a:r>
            <a:endParaRPr lang="es-MX" sz="2800" dirty="0">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Determinar las emociones encontradas en las estudiantes frente a la presión social ejercida por la comunidad.</a:t>
            </a:r>
            <a:endParaRPr lang="es-MX"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62130" y="1532586"/>
            <a:ext cx="9826580" cy="1107996"/>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6600" b="1" dirty="0" err="1" smtClean="0">
                <a:ln/>
                <a:solidFill>
                  <a:srgbClr val="FFC000"/>
                </a:solidFill>
              </a:rPr>
              <a:t>ttttttttttt</a:t>
            </a:r>
            <a:endParaRPr lang="es-CO" sz="6600" b="1" dirty="0">
              <a:ln/>
              <a:solidFill>
                <a:srgbClr val="FFC000"/>
              </a:solidFill>
            </a:endParaRPr>
          </a:p>
        </p:txBody>
      </p:sp>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2429042" y="944665"/>
            <a:ext cx="7492757" cy="830997"/>
          </a:xfrm>
          <a:prstGeom prst="rect">
            <a:avLst/>
          </a:prstGeom>
        </p:spPr>
        <p:txBody>
          <a:bodyPr wrap="none">
            <a:spAutoFit/>
          </a:bodyPr>
          <a:lstStyle/>
          <a:p>
            <a:pPr algn="ctr" eaLnBrk="0" fontAlgn="base" hangingPunct="0">
              <a:spcBef>
                <a:spcPct val="0"/>
              </a:spcBef>
              <a:spcAft>
                <a:spcPct val="0"/>
              </a:spcAft>
              <a:defRPr/>
            </a:pPr>
            <a:r>
              <a:rPr lang="es-CO" sz="4800" b="1" dirty="0">
                <a:solidFill>
                  <a:schemeClr val="accent4"/>
                </a:solidFill>
                <a:latin typeface="Eras Demi ITC" panose="020B0805030504020804" pitchFamily="34" charset="0"/>
                <a:cs typeface="Times New Roman" pitchFamily="18" charset="0"/>
              </a:rPr>
              <a:t>OBJETIVOS ESPECIFICOS</a:t>
            </a:r>
            <a:endParaRPr lang="es-CO" sz="4800" b="1" dirty="0">
              <a:ln/>
              <a:solidFill>
                <a:schemeClr val="accent4"/>
              </a:solidFill>
            </a:endParaRPr>
          </a:p>
        </p:txBody>
      </p:sp>
      <p:sp>
        <p:nvSpPr>
          <p:cNvPr id="4" name="3 Rectángulo"/>
          <p:cNvSpPr/>
          <p:nvPr/>
        </p:nvSpPr>
        <p:spPr>
          <a:xfrm>
            <a:off x="1262130" y="2079212"/>
            <a:ext cx="9507470" cy="2677656"/>
          </a:xfrm>
          <a:prstGeom prst="rect">
            <a:avLst/>
          </a:prstGeom>
        </p:spPr>
        <p:txBody>
          <a:bodyPr wrap="square">
            <a:spAutoFit/>
          </a:bodyPr>
          <a:lstStyle/>
          <a:p>
            <a:pPr marL="342900" lvl="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Identificar la percepción que tienen las estudiantes de los conceptos que emite la comunidad  UNACENSE sobre el proceso de maternidad de las estudiantes en formación.</a:t>
            </a:r>
          </a:p>
          <a:p>
            <a:pPr marL="34290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Identificar algunas intervenciones que realiza bienestar universitario ante los embarazos de </a:t>
            </a:r>
            <a:r>
              <a:rPr lang="es-CO" sz="2800">
                <a:latin typeface="Times New Roman" panose="02020603050405020304" pitchFamily="18" charset="0"/>
                <a:cs typeface="Times New Roman" panose="02020603050405020304" pitchFamily="18" charset="0"/>
              </a:rPr>
              <a:t>mujeres </a:t>
            </a:r>
            <a:r>
              <a:rPr lang="es-CO" sz="2800" smtClean="0">
                <a:latin typeface="Times New Roman" panose="02020603050405020304" pitchFamily="18" charset="0"/>
                <a:cs typeface="Times New Roman" panose="02020603050405020304" pitchFamily="18" charset="0"/>
              </a:rPr>
              <a:t>solteras </a:t>
            </a:r>
            <a:r>
              <a:rPr lang="es-CO" sz="2800" dirty="0">
                <a:latin typeface="Times New Roman" panose="02020603050405020304" pitchFamily="18" charset="0"/>
                <a:cs typeface="Times New Roman" panose="02020603050405020304" pitchFamily="18" charset="0"/>
              </a:rPr>
              <a:t>de la UNAC.</a:t>
            </a:r>
            <a:endParaRPr lang="es-MX"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4045551" y="831334"/>
            <a:ext cx="4373313" cy="769441"/>
          </a:xfrm>
          <a:prstGeom prst="rect">
            <a:avLst/>
          </a:prstGeom>
        </p:spPr>
        <p:txBody>
          <a:bodyPr wrap="none">
            <a:spAutoFit/>
          </a:bodyPr>
          <a:lstStyle/>
          <a:p>
            <a:r>
              <a:rPr lang="es-CO" sz="4400" b="1" dirty="0" smtClean="0">
                <a:solidFill>
                  <a:schemeClr val="accent4"/>
                </a:solidFill>
                <a:latin typeface="Eras Demi ITC" panose="020B0805030504020804" pitchFamily="34" charset="0"/>
                <a:cs typeface="Times New Roman" pitchFamily="18" charset="0"/>
              </a:rPr>
              <a:t>JUSTIFICACIÓN</a:t>
            </a:r>
            <a:endParaRPr lang="es-MX" sz="4400" b="1" dirty="0">
              <a:solidFill>
                <a:schemeClr val="accent4"/>
              </a:solidFill>
              <a:latin typeface="Eras Demi ITC" panose="020B0805030504020804" pitchFamily="34" charset="0"/>
              <a:cs typeface="Times New Roman" panose="02020603050405020304" pitchFamily="18" charset="0"/>
            </a:endParaRPr>
          </a:p>
        </p:txBody>
      </p:sp>
      <p:sp>
        <p:nvSpPr>
          <p:cNvPr id="4" name="3 Rectángulo"/>
          <p:cNvSpPr/>
          <p:nvPr/>
        </p:nvSpPr>
        <p:spPr>
          <a:xfrm>
            <a:off x="1333500" y="1766957"/>
            <a:ext cx="9486900" cy="3046988"/>
          </a:xfrm>
          <a:prstGeom prst="rect">
            <a:avLst/>
          </a:prstGeom>
        </p:spPr>
        <p:txBody>
          <a:bodyPr wrap="square">
            <a:spAutoFit/>
          </a:bodyPr>
          <a:lstStyle/>
          <a:p>
            <a:pPr marL="342900" indent="-342900" algn="just">
              <a:buFont typeface="Arial" panose="020B0604020202020204" pitchFamily="34" charset="0"/>
              <a:buChar char="•"/>
            </a:pPr>
            <a:r>
              <a:rPr lang="es-CO" sz="3200" dirty="0">
                <a:latin typeface="Times New Roman" pitchFamily="18" charset="0"/>
                <a:cs typeface="Times New Roman" pitchFamily="18" charset="0"/>
              </a:rPr>
              <a:t>Siendo consecuentes con el desarrollo social  de la juventud y el quebrantamiento de los paradigmas tradicionales de los procesos de gestación se hace necesario identificar las nuevas posturas ideológicas de las jóvenes y ver como estas se contraponen en sus diferentes procesos de desarrollo individual. </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965200" y="795986"/>
            <a:ext cx="10706100" cy="707886"/>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ctr"/>
            <a:r>
              <a:rPr lang="es-CO" sz="4000" dirty="0" smtClean="0">
                <a:solidFill>
                  <a:schemeClr val="accent4"/>
                </a:solidFill>
                <a:latin typeface="Eras Demi ITC" panose="020B0805030504020804" pitchFamily="34" charset="0"/>
                <a:cs typeface="Times New Roman" pitchFamily="18" charset="0"/>
              </a:rPr>
              <a:t>PLANTEAMIENTO </a:t>
            </a:r>
            <a:r>
              <a:rPr lang="es-CO" sz="4000" dirty="0">
                <a:solidFill>
                  <a:schemeClr val="accent4"/>
                </a:solidFill>
                <a:latin typeface="Eras Demi ITC" panose="020B0805030504020804" pitchFamily="34" charset="0"/>
                <a:cs typeface="Times New Roman" pitchFamily="18" charset="0"/>
              </a:rPr>
              <a:t>DEL </a:t>
            </a:r>
            <a:r>
              <a:rPr lang="es-CO" sz="4000" dirty="0" smtClean="0">
                <a:solidFill>
                  <a:schemeClr val="accent4"/>
                </a:solidFill>
                <a:latin typeface="Eras Demi ITC" panose="020B0805030504020804" pitchFamily="34" charset="0"/>
                <a:cs typeface="Times New Roman" pitchFamily="18" charset="0"/>
              </a:rPr>
              <a:t>PROBLEMA</a:t>
            </a:r>
            <a:endParaRPr lang="es-MX" sz="6600" dirty="0">
              <a:solidFill>
                <a:schemeClr val="bg1"/>
              </a:solidFill>
              <a:latin typeface="Eras Demi ITC" panose="020B0805030504020804" pitchFamily="34" charset="0"/>
              <a:cs typeface="Times New Roman" panose="02020603050405020304" pitchFamily="18" charset="0"/>
            </a:endParaRPr>
          </a:p>
        </p:txBody>
      </p:sp>
      <p:sp>
        <p:nvSpPr>
          <p:cNvPr id="3" name="2 Rectángulo"/>
          <p:cNvSpPr/>
          <p:nvPr/>
        </p:nvSpPr>
        <p:spPr>
          <a:xfrm>
            <a:off x="1384300" y="1710085"/>
            <a:ext cx="9613900" cy="3539430"/>
          </a:xfrm>
          <a:prstGeom prst="rect">
            <a:avLst/>
          </a:prstGeom>
        </p:spPr>
        <p:txBody>
          <a:bodyPr wrap="square">
            <a:spAutoFit/>
          </a:bodyPr>
          <a:lstStyle/>
          <a:p>
            <a:pPr algn="just"/>
            <a:r>
              <a:rPr lang="es-CO" sz="2800" dirty="0">
                <a:latin typeface="Times New Roman" pitchFamily="18" charset="0"/>
                <a:cs typeface="Times New Roman" pitchFamily="18" charset="0"/>
              </a:rPr>
              <a:t>En las instituciones de educación superior   se presentan casos de embarazos entre las estudiantes que están en proceso de formación académica, esto se ha convertido una problemática de índole social, que afecta además el libre desarrollo de sus proyectos de vida. Por tal razón </a:t>
            </a:r>
            <a:r>
              <a:rPr lang="es-CO" sz="2800" dirty="0">
                <a:latin typeface="Times New Roman"/>
                <a:ea typeface="Calibri"/>
              </a:rPr>
              <a:t>Las entidades de salud nacionales, departamentales y municipales han buscado estrategias que orienten a la prevención de la gestación  en adolescentes y así disminuir el impacto social que eso genera.</a:t>
            </a:r>
            <a:r>
              <a:rPr lang="es-CO" sz="2800" dirty="0">
                <a:latin typeface="Times New Roman" pitchFamily="18" charset="0"/>
                <a:cs typeface="Times New Roman" pitchFamily="18" charset="0"/>
              </a:rPr>
              <a:t> </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262130" y="960573"/>
            <a:ext cx="982658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800" b="1" dirty="0" smtClean="0">
                <a:ln/>
                <a:solidFill>
                  <a:srgbClr val="FFC000"/>
                </a:solidFill>
                <a:latin typeface="Eras Demi ITC" pitchFamily="34" charset="0"/>
              </a:rPr>
              <a:t>MARCO REFERENCIAL</a:t>
            </a:r>
            <a:endParaRPr lang="es-CO" sz="4800" b="1" dirty="0">
              <a:ln/>
              <a:solidFill>
                <a:srgbClr val="FFC000"/>
              </a:solidFill>
              <a:latin typeface="Eras Demi ITC" pitchFamily="34" charset="0"/>
            </a:endParaRPr>
          </a:p>
        </p:txBody>
      </p:sp>
      <p:sp>
        <p:nvSpPr>
          <p:cNvPr id="3" name="2 Rectángulo"/>
          <p:cNvSpPr/>
          <p:nvPr/>
        </p:nvSpPr>
        <p:spPr>
          <a:xfrm>
            <a:off x="1262130" y="1818508"/>
            <a:ext cx="9626600" cy="3539430"/>
          </a:xfrm>
          <a:prstGeom prst="rect">
            <a:avLst/>
          </a:prstGeom>
        </p:spPr>
        <p:txBody>
          <a:bodyPr wrap="square">
            <a:spAutoFit/>
          </a:bodyPr>
          <a:lstStyle/>
          <a:p>
            <a:r>
              <a:rPr lang="es-CO" sz="2800" dirty="0">
                <a:latin typeface="Times New Roman" pitchFamily="18" charset="0"/>
                <a:cs typeface="Times New Roman" pitchFamily="18" charset="0"/>
              </a:rPr>
              <a:t>Las investigaciones acerca del embarazo en personas jóvenes muestran índices altos a nivel mundial cada año, acompañado con deserción escolar en  menores de 19 años. Según </a:t>
            </a:r>
            <a:r>
              <a:rPr lang="es-CO" sz="2800" dirty="0" err="1">
                <a:latin typeface="Times New Roman" pitchFamily="18" charset="0"/>
                <a:cs typeface="Times New Roman" pitchFamily="18" charset="0"/>
              </a:rPr>
              <a:t>Estupiñan</a:t>
            </a:r>
            <a:r>
              <a:rPr lang="es-CO" sz="2800" dirty="0">
                <a:latin typeface="Times New Roman" pitchFamily="18" charset="0"/>
                <a:cs typeface="Times New Roman" pitchFamily="18" charset="0"/>
              </a:rPr>
              <a:t> y Rodríguez (2009): “En el mundo, cada año, 15 millones de jóvenes se convierten en padres y 	madres antes de cumplir los 19 años lo que genera altos niveles de deserción estudiantil o la minimización de las posibilidades para acceder a estudios universitarios “(p.2)</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262130" y="770586"/>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REFERENCIAL</a:t>
            </a:r>
            <a:endParaRPr lang="es-CO" sz="4400" b="1" dirty="0">
              <a:ln/>
              <a:solidFill>
                <a:srgbClr val="FFC000"/>
              </a:solidFill>
            </a:endParaRPr>
          </a:p>
        </p:txBody>
      </p:sp>
      <p:sp>
        <p:nvSpPr>
          <p:cNvPr id="3" name="2 Rectángulo"/>
          <p:cNvSpPr/>
          <p:nvPr/>
        </p:nvSpPr>
        <p:spPr>
          <a:xfrm>
            <a:off x="1104900" y="1582341"/>
            <a:ext cx="9983810" cy="3785652"/>
          </a:xfrm>
          <a:prstGeom prst="rect">
            <a:avLst/>
          </a:prstGeom>
        </p:spPr>
        <p:txBody>
          <a:bodyPr wrap="square">
            <a:spAutoFit/>
          </a:bodyPr>
          <a:lstStyle/>
          <a:p>
            <a:r>
              <a:rPr lang="es-CO" sz="2400" dirty="0">
                <a:latin typeface="Times New Roman" pitchFamily="18" charset="0"/>
                <a:cs typeface="Times New Roman" pitchFamily="18" charset="0"/>
              </a:rPr>
              <a:t>Las emociones en el embarazo cambian de acuerdo al trimestre en el que se encuentre la mujer, como lo muestra Pizarro (2008):</a:t>
            </a:r>
          </a:p>
          <a:p>
            <a:r>
              <a:rPr lang="es-CO" sz="2400" dirty="0">
                <a:latin typeface="Times New Roman" pitchFamily="18" charset="0"/>
                <a:cs typeface="Times New Roman" pitchFamily="18" charset="0"/>
              </a:rPr>
              <a:t>En lo referente al plano emocional está muy sensible, de mal humor y suele llorar con facilidad. Este periodo se caracteriza por la presencia de estrés e inseguridad. La inseguridad viene dada por el hecho de que al principio, la mujer no tiene completa certeza de si está realmente embarazada; por otro lado, el estrés puede venir provocado por las náuseas y vómitos que pueden aparecer en este periodo. Desaparece el cansancio y el malestar propio del primer trimestre. Y aparece en la mamá un sentimiento de seguridad debido a que ya se notan los movimientos fetales (p. 22)</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427230" y="623445"/>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CONCEPTUAL</a:t>
            </a:r>
            <a:endParaRPr lang="es-CO" sz="4400" b="1" dirty="0">
              <a:ln/>
              <a:solidFill>
                <a:srgbClr val="FFC000"/>
              </a:solidFill>
            </a:endParaRPr>
          </a:p>
        </p:txBody>
      </p:sp>
      <p:sp>
        <p:nvSpPr>
          <p:cNvPr id="3" name="2 Rectángulo"/>
          <p:cNvSpPr/>
          <p:nvPr/>
        </p:nvSpPr>
        <p:spPr>
          <a:xfrm>
            <a:off x="1035050" y="1427708"/>
            <a:ext cx="10121900" cy="4154984"/>
          </a:xfrm>
          <a:prstGeom prst="rect">
            <a:avLst/>
          </a:prstGeom>
        </p:spPr>
        <p:txBody>
          <a:bodyPr wrap="square">
            <a:spAutoFit/>
          </a:bodyPr>
          <a:lstStyle/>
          <a:p>
            <a:pPr marL="342900" lvl="0" indent="-342900">
              <a:buFont typeface="Arial" pitchFamily="34" charset="0"/>
              <a:buChar char="•"/>
            </a:pPr>
            <a:r>
              <a:rPr lang="es-CO" sz="2400" dirty="0">
                <a:latin typeface="Times New Roman" pitchFamily="18" charset="0"/>
                <a:cs typeface="Times New Roman" pitchFamily="18" charset="0"/>
              </a:rPr>
              <a:t>Emoción: Estado complejo del organismo caracterizado por una excitación o perturbación que predispone a una respuesta organizada. Las emociones se generan habitualmente como respuesta a un acontecimiento externo o interno. </a:t>
            </a:r>
          </a:p>
          <a:p>
            <a:pPr marL="800100" lvl="1" indent="-342900">
              <a:buFont typeface="Arial" pitchFamily="34" charset="0"/>
              <a:buChar char="•"/>
            </a:pPr>
            <a:r>
              <a:rPr lang="es-CO" sz="2400" dirty="0">
                <a:latin typeface="Times New Roman" pitchFamily="18" charset="0"/>
                <a:cs typeface="Times New Roman" pitchFamily="18" charset="0"/>
              </a:rPr>
              <a:t>Emociones positivas</a:t>
            </a:r>
          </a:p>
          <a:p>
            <a:pPr marL="800100" lvl="1" indent="-342900">
              <a:buFont typeface="Arial" pitchFamily="34" charset="0"/>
              <a:buChar char="•"/>
            </a:pPr>
            <a:r>
              <a:rPr lang="es-CO" sz="2400" dirty="0">
                <a:latin typeface="Times New Roman" pitchFamily="18" charset="0"/>
                <a:cs typeface="Times New Roman" pitchFamily="18" charset="0"/>
              </a:rPr>
              <a:t>Emociones negativas</a:t>
            </a:r>
          </a:p>
          <a:p>
            <a:pPr marL="800100" lvl="1" indent="-342900">
              <a:buFont typeface="Arial" pitchFamily="34" charset="0"/>
              <a:buChar char="•"/>
            </a:pPr>
            <a:r>
              <a:rPr lang="es-CO" sz="2400" dirty="0">
                <a:latin typeface="Times New Roman" pitchFamily="18" charset="0"/>
                <a:cs typeface="Times New Roman" pitchFamily="18" charset="0"/>
              </a:rPr>
              <a:t>Emociones ambiguas</a:t>
            </a:r>
          </a:p>
          <a:p>
            <a:pPr marL="342900" lvl="0" indent="-342900">
              <a:buFont typeface="Arial" pitchFamily="34" charset="0"/>
              <a:buChar char="•"/>
            </a:pPr>
            <a:r>
              <a:rPr lang="es-CO" sz="2400" dirty="0">
                <a:latin typeface="Times New Roman" pitchFamily="18" charset="0"/>
                <a:cs typeface="Times New Roman" pitchFamily="18" charset="0"/>
              </a:rPr>
              <a:t>Percepción del </a:t>
            </a:r>
            <a:r>
              <a:rPr lang="es-CO" sz="2400" dirty="0" err="1">
                <a:latin typeface="Times New Roman" pitchFamily="18" charset="0"/>
                <a:cs typeface="Times New Roman" pitchFamily="18" charset="0"/>
              </a:rPr>
              <a:t>latin</a:t>
            </a:r>
            <a:r>
              <a:rPr lang="es-CO" sz="2400" dirty="0">
                <a:latin typeface="Times New Roman" pitchFamily="18" charset="0"/>
                <a:cs typeface="Times New Roman" pitchFamily="18" charset="0"/>
              </a:rPr>
              <a:t> </a:t>
            </a:r>
            <a:r>
              <a:rPr lang="es-CO" sz="2400" dirty="0" err="1">
                <a:latin typeface="Times New Roman" pitchFamily="18" charset="0"/>
                <a:cs typeface="Times New Roman" pitchFamily="18" charset="0"/>
              </a:rPr>
              <a:t>perceptĭo</a:t>
            </a:r>
            <a:r>
              <a:rPr lang="es-CO" sz="2400" dirty="0">
                <a:latin typeface="Times New Roman" pitchFamily="18" charset="0"/>
                <a:cs typeface="Times New Roman" pitchFamily="18" charset="0"/>
              </a:rPr>
              <a:t>, -</a:t>
            </a:r>
            <a:r>
              <a:rPr lang="es-CO" sz="2400" dirty="0" err="1">
                <a:latin typeface="Times New Roman" pitchFamily="18" charset="0"/>
                <a:cs typeface="Times New Roman" pitchFamily="18" charset="0"/>
              </a:rPr>
              <a:t>ōnis</a:t>
            </a:r>
            <a:r>
              <a:rPr lang="es-CO" sz="2400" dirty="0">
                <a:latin typeface="Times New Roman" pitchFamily="18" charset="0"/>
                <a:cs typeface="Times New Roman" pitchFamily="18" charset="0"/>
              </a:rPr>
              <a:t>: Acción y efecto de percibir, sensación interior que resulta de una impresión material hecha en nuestros sentidos. Conocimiento, idea.</a:t>
            </a:r>
          </a:p>
          <a:p>
            <a:pPr marL="342900" indent="-342900">
              <a:buFont typeface="Arial" pitchFamily="34" charset="0"/>
              <a:buChar char="•"/>
            </a:pPr>
            <a:r>
              <a:rPr lang="es-CO" sz="2400" dirty="0" smtClean="0">
                <a:latin typeface="Times New Roman" pitchFamily="18" charset="0"/>
                <a:cs typeface="Times New Roman" pitchFamily="18" charset="0"/>
              </a:rPr>
              <a:t>Enfrentamiento</a:t>
            </a:r>
            <a:r>
              <a:rPr lang="es-CO" sz="2400" dirty="0">
                <a:latin typeface="Times New Roman" pitchFamily="18" charset="0"/>
                <a:cs typeface="Times New Roman" pitchFamily="18" charset="0"/>
              </a:rPr>
              <a:t>: Es aquella conducta que protege a la persona contra el estrés interno y externo. Esta conducta implica adaptación, defensa y control</a:t>
            </a:r>
            <a:r>
              <a:rPr lang="es-CO" sz="2400" dirty="0" smtClean="0">
                <a:latin typeface="Times New Roman" pitchFamily="18" charset="0"/>
                <a:cs typeface="Times New Roman" pitchFamily="18" charset="0"/>
              </a:rPr>
              <a:t>.</a:t>
            </a:r>
            <a:endParaRPr lang="es-CO"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376430" y="1110596"/>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CONTEXTUAL</a:t>
            </a:r>
            <a:endParaRPr lang="es-CO" sz="4400" b="1" dirty="0">
              <a:ln/>
              <a:solidFill>
                <a:srgbClr val="FFC000"/>
              </a:solidFill>
            </a:endParaRPr>
          </a:p>
        </p:txBody>
      </p:sp>
      <p:sp>
        <p:nvSpPr>
          <p:cNvPr id="3" name="2 Rectángulo"/>
          <p:cNvSpPr/>
          <p:nvPr/>
        </p:nvSpPr>
        <p:spPr>
          <a:xfrm>
            <a:off x="1193800" y="2048639"/>
            <a:ext cx="9906000" cy="3046988"/>
          </a:xfrm>
          <a:prstGeom prst="rect">
            <a:avLst/>
          </a:prstGeom>
        </p:spPr>
        <p:txBody>
          <a:bodyPr wrap="square">
            <a:spAutoFit/>
          </a:bodyPr>
          <a:lstStyle/>
          <a:p>
            <a:r>
              <a:rPr lang="es-CO" sz="2400" dirty="0">
                <a:latin typeface="Times New Roman" pitchFamily="18" charset="0"/>
                <a:cs typeface="Times New Roman" pitchFamily="18" charset="0"/>
              </a:rPr>
              <a:t>La Corporación Universitaria Adventista (UNAC), es una institución de educación superior confesional, la cual pertenece al sistema mundial de educación de la Iglesia Adventista del Séptimo Día; por lo tanto, sigue la filosofía de educación que estipula la Asociación General de los Adventistas del Séptimo Día (AG – IASD). 	Esta universidad posee un sistema educativo que asegura a cada joven una educación holística, ya que abarca lo físico, lo moral, lo social y lo vocacional. Todo esto va en armonía con las normas </a:t>
            </a:r>
            <a:r>
              <a:rPr lang="es-CO" sz="2400" dirty="0" err="1">
                <a:latin typeface="Times New Roman" pitchFamily="18" charset="0"/>
                <a:cs typeface="Times New Roman" pitchFamily="18" charset="0"/>
              </a:rPr>
              <a:t>denominacionales</a:t>
            </a:r>
            <a:r>
              <a:rPr lang="es-CO" sz="2400" dirty="0">
                <a:latin typeface="Times New Roman" pitchFamily="18" charset="0"/>
                <a:cs typeface="Times New Roman" pitchFamily="18" charset="0"/>
              </a:rPr>
              <a:t> de la Iglesia Adventista.</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3971059" y="1076354"/>
            <a:ext cx="4249882" cy="769441"/>
          </a:xfrm>
          <a:prstGeom prst="rect">
            <a:avLst/>
          </a:prstGeom>
        </p:spPr>
        <p:txBody>
          <a:bodyPr wrap="none">
            <a:spAutoFit/>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LEGAL</a:t>
            </a:r>
            <a:endParaRPr lang="es-CO" sz="4400" b="1" dirty="0">
              <a:ln/>
              <a:solidFill>
                <a:srgbClr val="FFC000"/>
              </a:solidFill>
            </a:endParaRPr>
          </a:p>
        </p:txBody>
      </p:sp>
      <p:sp>
        <p:nvSpPr>
          <p:cNvPr id="4" name="3 Rectángulo"/>
          <p:cNvSpPr/>
          <p:nvPr/>
        </p:nvSpPr>
        <p:spPr>
          <a:xfrm>
            <a:off x="1772546" y="2114034"/>
            <a:ext cx="8958954" cy="2215991"/>
          </a:xfrm>
          <a:prstGeom prst="rect">
            <a:avLst/>
          </a:prstGeom>
        </p:spPr>
        <p:txBody>
          <a:bodyPr wrap="square">
            <a:spAutoFit/>
          </a:bodyPr>
          <a:lstStyle/>
          <a:p>
            <a:pPr marL="342900" indent="-342900">
              <a:buFont typeface="Arial" pitchFamily="34" charset="0"/>
              <a:buChar char="•"/>
            </a:pPr>
            <a:r>
              <a:rPr lang="es-CO" sz="2400" dirty="0">
                <a:latin typeface="Times New Roman" pitchFamily="18" charset="0"/>
                <a:cs typeface="Times New Roman" pitchFamily="18" charset="0"/>
              </a:rPr>
              <a:t>Constitución política de Colombia </a:t>
            </a:r>
            <a:r>
              <a:rPr lang="es-CO" sz="2400" dirty="0" smtClean="0">
                <a:latin typeface="Times New Roman" pitchFamily="18" charset="0"/>
                <a:cs typeface="Times New Roman" pitchFamily="18" charset="0"/>
              </a:rPr>
              <a:t>de 1991 - </a:t>
            </a:r>
            <a:r>
              <a:rPr lang="es-CO" sz="2400" dirty="0">
                <a:latin typeface="Times New Roman" pitchFamily="18" charset="0"/>
                <a:cs typeface="Times New Roman" pitchFamily="18" charset="0"/>
              </a:rPr>
              <a:t>artículo </a:t>
            </a:r>
            <a:r>
              <a:rPr lang="es-CO" sz="2400" dirty="0" smtClean="0">
                <a:latin typeface="Times New Roman" pitchFamily="18" charset="0"/>
                <a:cs typeface="Times New Roman" pitchFamily="18" charset="0"/>
              </a:rPr>
              <a:t>13, 16 y 45</a:t>
            </a:r>
            <a:r>
              <a:rPr lang="es-CO" sz="2400" dirty="0" smtClean="0"/>
              <a:t>.</a:t>
            </a:r>
          </a:p>
          <a:p>
            <a:pPr marL="342900" indent="-342900">
              <a:buFont typeface="Arial" pitchFamily="34" charset="0"/>
              <a:buChar char="•"/>
            </a:pPr>
            <a:r>
              <a:rPr lang="es-CO" sz="2400" dirty="0">
                <a:latin typeface="Times New Roman" pitchFamily="18" charset="0"/>
                <a:cs typeface="Times New Roman" pitchFamily="18" charset="0"/>
              </a:rPr>
              <a:t>La Corporación Universitaria Adventista también fundamenta sus normas de acuerdo a las sagradas escrituras  y lo determinado por la </a:t>
            </a:r>
            <a:r>
              <a:rPr lang="es-CO" sz="2400" dirty="0" smtClean="0">
                <a:latin typeface="Times New Roman" pitchFamily="18" charset="0"/>
                <a:cs typeface="Times New Roman" pitchFamily="18" charset="0"/>
              </a:rPr>
              <a:t>AG-IASD.</a:t>
            </a:r>
          </a:p>
          <a:p>
            <a:pPr marL="342900" indent="-342900">
              <a:buFont typeface="Arial" pitchFamily="34" charset="0"/>
              <a:buChar char="•"/>
            </a:pPr>
            <a:r>
              <a:rPr lang="es-CO" sz="2400" dirty="0">
                <a:latin typeface="Times New Roman" pitchFamily="18" charset="0"/>
                <a:cs typeface="Times New Roman" pitchFamily="18" charset="0"/>
              </a:rPr>
              <a:t>El Manual de convivencia </a:t>
            </a:r>
            <a:r>
              <a:rPr lang="es-CO" sz="2400" dirty="0" smtClean="0">
                <a:latin typeface="Times New Roman" pitchFamily="18" charset="0"/>
                <a:cs typeface="Times New Roman" pitchFamily="18" charset="0"/>
              </a:rPr>
              <a:t>de 2012 - </a:t>
            </a:r>
            <a:r>
              <a:rPr lang="es-CO" sz="2400" dirty="0">
                <a:latin typeface="Times New Roman" pitchFamily="18" charset="0"/>
                <a:cs typeface="Times New Roman" pitchFamily="18" charset="0"/>
              </a:rPr>
              <a:t>artículo </a:t>
            </a:r>
            <a:r>
              <a:rPr lang="es-CO" sz="2400" dirty="0" smtClean="0">
                <a:latin typeface="Times New Roman" pitchFamily="18" charset="0"/>
                <a:cs typeface="Times New Roman" pitchFamily="18" charset="0"/>
              </a:rPr>
              <a:t>32, 33 y 34.</a:t>
            </a:r>
            <a:endParaRPr lang="es-CO" sz="2400" dirty="0">
              <a:latin typeface="Times New Roman" pitchFamily="18" charset="0"/>
              <a:cs typeface="Times New Roman" pitchFamily="18" charset="0"/>
            </a:endParaRPr>
          </a:p>
          <a:p>
            <a:endParaRPr lang="es-CO" dirty="0"/>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262130" y="986486"/>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DISCIPLINAR</a:t>
            </a:r>
            <a:endParaRPr lang="es-CO" sz="4400" b="1" dirty="0">
              <a:ln/>
              <a:solidFill>
                <a:srgbClr val="FFC000"/>
              </a:solidFill>
            </a:endParaRPr>
          </a:p>
        </p:txBody>
      </p:sp>
      <p:sp>
        <p:nvSpPr>
          <p:cNvPr id="3" name="2 Rectángulo"/>
          <p:cNvSpPr/>
          <p:nvPr/>
        </p:nvSpPr>
        <p:spPr>
          <a:xfrm>
            <a:off x="1168400" y="2274838"/>
            <a:ext cx="9791700" cy="2677656"/>
          </a:xfrm>
          <a:prstGeom prst="rect">
            <a:avLst/>
          </a:prstGeom>
        </p:spPr>
        <p:txBody>
          <a:bodyPr wrap="square">
            <a:spAutoFit/>
          </a:bodyPr>
          <a:lstStyle/>
          <a:p>
            <a:pPr marL="342900" indent="-342900" algn="just">
              <a:buFont typeface="Arial" panose="020B0604020202020204" pitchFamily="34" charset="0"/>
              <a:buChar char="•"/>
            </a:pPr>
            <a:r>
              <a:rPr lang="es-CO" sz="2400" dirty="0">
                <a:latin typeface="Times New Roman" panose="02020603050405020304" pitchFamily="18" charset="0"/>
                <a:cs typeface="Times New Roman" panose="02020603050405020304" pitchFamily="18" charset="0"/>
              </a:rPr>
              <a:t>El cuidado es inherente a la profesión de enfermería y en cada área que se desee explorar es necesario incluirlo para obtener el impacto adecuado en la recuperación de las personas. Para este proyecto se ha tomado como referente disciplinar a Jean Watson, quien basa su teoría en 10 factores de cuidado, cada uno de ellos tiene un componente fenomenológico que incluye a los individuos implicados en las relaciones que interviene  enfermería.</a:t>
            </a:r>
            <a:endParaRPr lang="es-MX" sz="2400" dirty="0">
              <a:latin typeface="Times New Roman" panose="02020603050405020304" pitchFamily="18" charset="0"/>
              <a:cs typeface="Times New Roman" panose="02020603050405020304" pitchFamily="18" charset="0"/>
            </a:endParaRPr>
          </a:p>
        </p:txBody>
      </p:sp>
      <p:sp>
        <p:nvSpPr>
          <p:cNvPr id="4" name="3 Rectángulo"/>
          <p:cNvSpPr/>
          <p:nvPr/>
        </p:nvSpPr>
        <p:spPr>
          <a:xfrm>
            <a:off x="4992710" y="5201335"/>
            <a:ext cx="6096000" cy="646331"/>
          </a:xfrm>
          <a:prstGeom prst="rect">
            <a:avLst/>
          </a:prstGeom>
        </p:spPr>
        <p:txBody>
          <a:bodyPr>
            <a:spAutoFit/>
          </a:bodyPr>
          <a:lstStyle/>
          <a:p>
            <a:r>
              <a:rPr lang="es-CO" dirty="0" err="1">
                <a:latin typeface="Times New Roman" panose="02020603050405020304" pitchFamily="18" charset="0"/>
                <a:cs typeface="Times New Roman" panose="02020603050405020304" pitchFamily="18" charset="0"/>
              </a:rPr>
              <a:t>Alligood</a:t>
            </a:r>
            <a:r>
              <a:rPr lang="es-CO" dirty="0">
                <a:latin typeface="Times New Roman" panose="02020603050405020304" pitchFamily="18" charset="0"/>
                <a:cs typeface="Times New Roman" panose="02020603050405020304" pitchFamily="18" charset="0"/>
              </a:rPr>
              <a:t>, M. y </a:t>
            </a:r>
            <a:r>
              <a:rPr lang="es-CO" dirty="0" err="1">
                <a:latin typeface="Times New Roman" panose="02020603050405020304" pitchFamily="18" charset="0"/>
                <a:cs typeface="Times New Roman" panose="02020603050405020304" pitchFamily="18" charset="0"/>
              </a:rPr>
              <a:t>Marriner</a:t>
            </a:r>
            <a:r>
              <a:rPr lang="es-CO" dirty="0">
                <a:latin typeface="Times New Roman" panose="02020603050405020304" pitchFamily="18" charset="0"/>
                <a:cs typeface="Times New Roman" panose="02020603050405020304" pitchFamily="18" charset="0"/>
              </a:rPr>
              <a:t>, A. (2011). Modelos y teorías en enfermería. Editorial ELSEVIER MOSBY, España. Pp. 91 - 97</a:t>
            </a:r>
            <a:endParaRPr lang="es-MX"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182710" y="1051131"/>
            <a:ext cx="9826580" cy="769441"/>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400" b="1" dirty="0">
                <a:ln/>
                <a:solidFill>
                  <a:srgbClr val="FFC000"/>
                </a:solidFill>
                <a:latin typeface="Eras Demi ITC" pitchFamily="34" charset="0"/>
              </a:rPr>
              <a:t>MARCO </a:t>
            </a:r>
            <a:r>
              <a:rPr lang="es-CO" sz="4400" b="1" dirty="0" smtClean="0">
                <a:ln/>
                <a:solidFill>
                  <a:srgbClr val="FFC000"/>
                </a:solidFill>
                <a:latin typeface="Eras Demi ITC" pitchFamily="34" charset="0"/>
              </a:rPr>
              <a:t>DISCIPLINAR</a:t>
            </a:r>
            <a:endParaRPr lang="es-CO" sz="4400" b="1" dirty="0">
              <a:ln/>
              <a:solidFill>
                <a:srgbClr val="FFC000"/>
              </a:solidFill>
            </a:endParaRPr>
          </a:p>
        </p:txBody>
      </p:sp>
      <p:sp>
        <p:nvSpPr>
          <p:cNvPr id="3" name="2 Rectángulo"/>
          <p:cNvSpPr/>
          <p:nvPr/>
        </p:nvSpPr>
        <p:spPr>
          <a:xfrm>
            <a:off x="1182710" y="2274838"/>
            <a:ext cx="9942490" cy="2308324"/>
          </a:xfrm>
          <a:prstGeom prst="rect">
            <a:avLst/>
          </a:prstGeom>
        </p:spPr>
        <p:txBody>
          <a:bodyPr wrap="square">
            <a:spAutoFit/>
          </a:bodyPr>
          <a:lstStyle/>
          <a:p>
            <a:pPr marL="342900" lvl="0" indent="-342900" algn="just">
              <a:buFont typeface="Arial" panose="020B0604020202020204" pitchFamily="34" charset="0"/>
              <a:buChar char="•"/>
            </a:pPr>
            <a:r>
              <a:rPr lang="es-CO" sz="2400" dirty="0">
                <a:latin typeface="Times New Roman" panose="02020603050405020304" pitchFamily="18" charset="0"/>
                <a:cs typeface="Times New Roman" panose="02020603050405020304" pitchFamily="18" charset="0"/>
              </a:rPr>
              <a:t>Inculcación de la Fe- Esperanza: donde se describe el papel de la enfermera al desarrollar interrelaciones eficaces enfermera – paciente.</a:t>
            </a:r>
            <a:endParaRPr lang="es-MX" sz="2400" dirty="0">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s-CO" sz="2400" dirty="0">
                <a:latin typeface="Times New Roman" panose="02020603050405020304" pitchFamily="18" charset="0"/>
                <a:cs typeface="Times New Roman" panose="02020603050405020304" pitchFamily="18" charset="0"/>
              </a:rPr>
              <a:t>Cultivo de la sensibilidad para uno mismo y para los demás: En este se presenta como el reconocer los sentimientos lleva a la auto-aceptación de las situaciones.</a:t>
            </a:r>
            <a:endParaRPr lang="es-MX" sz="2400" dirty="0">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s-CO" sz="2400" dirty="0">
                <a:latin typeface="Times New Roman" panose="02020603050405020304" pitchFamily="18" charset="0"/>
                <a:cs typeface="Times New Roman" panose="02020603050405020304" pitchFamily="18" charset="0"/>
              </a:rPr>
              <a:t>Promoción y aceptación de los sentimientos positivos y negativos.</a:t>
            </a:r>
            <a:endParaRPr lang="es-MX"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414530" y="1011886"/>
            <a:ext cx="982658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800" b="1" dirty="0" smtClean="0">
                <a:ln/>
                <a:solidFill>
                  <a:srgbClr val="FFC000"/>
                </a:solidFill>
                <a:latin typeface="Eras Demi ITC" pitchFamily="34" charset="0"/>
              </a:rPr>
              <a:t>METODOLOGÍA</a:t>
            </a:r>
            <a:endParaRPr lang="es-CO" sz="4800" b="1" dirty="0">
              <a:ln/>
              <a:solidFill>
                <a:srgbClr val="FFC000"/>
              </a:solidFill>
            </a:endParaRPr>
          </a:p>
        </p:txBody>
      </p:sp>
      <p:sp>
        <p:nvSpPr>
          <p:cNvPr id="3" name="2 Rectángulo"/>
          <p:cNvSpPr/>
          <p:nvPr/>
        </p:nvSpPr>
        <p:spPr>
          <a:xfrm>
            <a:off x="1612900" y="2165172"/>
            <a:ext cx="8966200" cy="2015936"/>
          </a:xfrm>
          <a:prstGeom prst="rect">
            <a:avLst/>
          </a:prstGeom>
        </p:spPr>
        <p:txBody>
          <a:bodyPr wrap="square">
            <a:spAutoFit/>
          </a:bodyPr>
          <a:lstStyle/>
          <a:p>
            <a:pPr marL="285750" indent="-285750" algn="just">
              <a:buFont typeface="Arial" panose="020B0604020202020204" pitchFamily="34" charset="0"/>
              <a:buChar char="•"/>
            </a:pPr>
            <a:r>
              <a:rPr lang="es-MX" sz="2500" dirty="0">
                <a:latin typeface="Times New Roman" panose="02020603050405020304" pitchFamily="18" charset="0"/>
                <a:cs typeface="Times New Roman" panose="02020603050405020304" pitchFamily="18" charset="0"/>
              </a:rPr>
              <a:t>Enfoque de la investigación: Cualitativo, </a:t>
            </a:r>
            <a:r>
              <a:rPr lang="es-CO" sz="2500" dirty="0">
                <a:latin typeface="Times New Roman" panose="02020603050405020304" pitchFamily="18" charset="0"/>
                <a:cs typeface="Times New Roman" panose="02020603050405020304" pitchFamily="18" charset="0"/>
              </a:rPr>
              <a:t>definido por Barrantes (2002) como:</a:t>
            </a:r>
            <a:endParaRPr lang="es-MX" sz="2500" dirty="0">
              <a:latin typeface="Times New Roman" panose="02020603050405020304" pitchFamily="18" charset="0"/>
              <a:cs typeface="Times New Roman" panose="02020603050405020304" pitchFamily="18" charset="0"/>
            </a:endParaRPr>
          </a:p>
          <a:p>
            <a:pPr marL="800100" lvl="1" indent="-342900" algn="just">
              <a:buFont typeface="Arial" panose="020B0604020202020204" pitchFamily="34" charset="0"/>
              <a:buChar char="•"/>
            </a:pPr>
            <a:r>
              <a:rPr lang="es-CO" sz="2500" dirty="0">
                <a:latin typeface="Times New Roman" panose="02020603050405020304" pitchFamily="18" charset="0"/>
                <a:cs typeface="Times New Roman" panose="02020603050405020304" pitchFamily="18" charset="0"/>
              </a:rPr>
              <a:t>La investigación cualitativa postula una concepción fenomenológica, inductiva, orientada al proceso. Busca descubrir o generar teorías. </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414530" y="1029908"/>
            <a:ext cx="982658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800" b="1" dirty="0" smtClean="0">
                <a:ln/>
                <a:solidFill>
                  <a:srgbClr val="FFC000"/>
                </a:solidFill>
                <a:latin typeface="Eras Demi ITC" pitchFamily="34" charset="0"/>
              </a:rPr>
              <a:t>METODOLOGÍA</a:t>
            </a:r>
            <a:endParaRPr lang="es-CO" sz="4800" b="1" dirty="0">
              <a:ln/>
              <a:solidFill>
                <a:srgbClr val="FFC000"/>
              </a:solidFill>
            </a:endParaRPr>
          </a:p>
        </p:txBody>
      </p:sp>
      <p:sp>
        <p:nvSpPr>
          <p:cNvPr id="3" name="2 Rectángulo"/>
          <p:cNvSpPr/>
          <p:nvPr/>
        </p:nvSpPr>
        <p:spPr>
          <a:xfrm>
            <a:off x="1182710" y="2090172"/>
            <a:ext cx="9826580" cy="2677656"/>
          </a:xfrm>
          <a:prstGeom prst="rect">
            <a:avLst/>
          </a:prstGeom>
        </p:spPr>
        <p:txBody>
          <a:bodyPr wrap="square">
            <a:spAutoFit/>
          </a:bodyPr>
          <a:lstStyle/>
          <a:p>
            <a:pPr marL="285750" indent="-285750" algn="just">
              <a:buFont typeface="Arial" panose="020B0604020202020204" pitchFamily="34" charset="0"/>
              <a:buChar char="•"/>
            </a:pPr>
            <a:r>
              <a:rPr lang="es-MX" sz="2400" dirty="0">
                <a:latin typeface="Times New Roman" panose="02020603050405020304" pitchFamily="18" charset="0"/>
                <a:cs typeface="Times New Roman" panose="02020603050405020304" pitchFamily="18" charset="0"/>
              </a:rPr>
              <a:t>Tipo de investigación: fenomenológico.</a:t>
            </a:r>
          </a:p>
          <a:p>
            <a:pPr marL="742950" lvl="1" indent="-285750" algn="just">
              <a:buFont typeface="Arial" panose="020B0604020202020204" pitchFamily="34" charset="0"/>
              <a:buChar char="•"/>
            </a:pPr>
            <a:r>
              <a:rPr lang="es-MX" sz="2400" dirty="0">
                <a:latin typeface="Times New Roman" panose="02020603050405020304" pitchFamily="18" charset="0"/>
                <a:cs typeface="Times New Roman" panose="02020603050405020304" pitchFamily="18" charset="0"/>
              </a:rPr>
              <a:t>Para </a:t>
            </a:r>
            <a:r>
              <a:rPr lang="es-CO" sz="2400" dirty="0">
                <a:latin typeface="Times New Roman" panose="02020603050405020304" pitchFamily="18" charset="0"/>
                <a:ea typeface="Calibri"/>
                <a:cs typeface="Times New Roman" panose="02020603050405020304" pitchFamily="18" charset="0"/>
              </a:rPr>
              <a:t>Husserl: </a:t>
            </a:r>
            <a:r>
              <a:rPr lang="es-CO" sz="2400" dirty="0">
                <a:latin typeface="Times New Roman" panose="02020603050405020304" pitchFamily="18" charset="0"/>
                <a:cs typeface="Times New Roman" panose="02020603050405020304" pitchFamily="18" charset="0"/>
              </a:rPr>
              <a:t> La fenomenología se trata de una búsqueda epistemológica y un compromiso con la descripción y clarificación de la estructura esencial del mundo vivido de la experiencia consciente, meditando reflexivamente sobre los orígenes de la experiencia. Así la esencia de una cosa como “se intenta que sea” o lo que hace que algo sea lo es sin preconcepciones o prejuicios (p. 141).</a:t>
            </a:r>
            <a:endParaRPr lang="es-MX"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CuadroTexto 1"/>
          <p:cNvSpPr txBox="1"/>
          <p:nvPr/>
        </p:nvSpPr>
        <p:spPr>
          <a:xfrm>
            <a:off x="1376430" y="1011886"/>
            <a:ext cx="9826580" cy="830997"/>
          </a:xfrm>
          <a:prstGeom prst="rect">
            <a:avLst/>
          </a:prstGeom>
          <a:noFill/>
        </p:spPr>
        <p:txBody>
          <a:bodyPr>
            <a:spAutoFit/>
            <a:scene3d>
              <a:camera prst="orthographicFront"/>
              <a:lightRig rig="soft" dir="t">
                <a:rot lat="0" lon="0" rev="15600000"/>
              </a:lightRig>
            </a:scene3d>
            <a:sp3d extrusionH="57150" prstMaterial="softEdge">
              <a:bevelT w="25400" h="38100"/>
            </a:sp3d>
          </a:bodyPr>
          <a:lstStyle/>
          <a:p>
            <a:pPr algn="ctr" eaLnBrk="0" fontAlgn="base" hangingPunct="0">
              <a:spcBef>
                <a:spcPct val="0"/>
              </a:spcBef>
              <a:spcAft>
                <a:spcPct val="0"/>
              </a:spcAft>
              <a:defRPr/>
            </a:pPr>
            <a:r>
              <a:rPr lang="es-CO" sz="4800" b="1" dirty="0">
                <a:ln/>
                <a:solidFill>
                  <a:srgbClr val="FFC000"/>
                </a:solidFill>
                <a:latin typeface="Eras Demi ITC" pitchFamily="34" charset="0"/>
              </a:rPr>
              <a:t>METODOLOGÍA</a:t>
            </a:r>
            <a:endParaRPr lang="es-CO" sz="4800" b="1" dirty="0">
              <a:ln/>
              <a:solidFill>
                <a:srgbClr val="FFC000"/>
              </a:solidFill>
            </a:endParaRPr>
          </a:p>
        </p:txBody>
      </p:sp>
      <p:sp>
        <p:nvSpPr>
          <p:cNvPr id="3" name="2 Rectángulo"/>
          <p:cNvSpPr/>
          <p:nvPr/>
        </p:nvSpPr>
        <p:spPr>
          <a:xfrm>
            <a:off x="1524000" y="2228672"/>
            <a:ext cx="9410700" cy="1631216"/>
          </a:xfrm>
          <a:prstGeom prst="rect">
            <a:avLst/>
          </a:prstGeom>
        </p:spPr>
        <p:txBody>
          <a:bodyPr wrap="square">
            <a:spAutoFit/>
          </a:bodyPr>
          <a:lstStyle/>
          <a:p>
            <a:pPr marL="0" lvl="1" algn="just"/>
            <a:r>
              <a:rPr lang="es-CO" sz="2500" dirty="0">
                <a:latin typeface="Times New Roman" pitchFamily="18" charset="0"/>
                <a:cs typeface="Times New Roman" pitchFamily="18" charset="0"/>
              </a:rPr>
              <a:t>Unidad de análisis</a:t>
            </a:r>
          </a:p>
          <a:p>
            <a:pPr marL="342900" lvl="1" indent="-342900" algn="just">
              <a:buFont typeface="Arial" panose="020B0604020202020204" pitchFamily="34" charset="0"/>
              <a:buChar char="•"/>
            </a:pPr>
            <a:r>
              <a:rPr lang="es-CO" sz="2500" dirty="0">
                <a:latin typeface="Times New Roman"/>
                <a:ea typeface="Calibri"/>
              </a:rPr>
              <a:t>Estudiantes solteras embarazadas de la UNAC, que están en edades comprendidas entre 16 a 24. </a:t>
            </a:r>
            <a:r>
              <a:rPr lang="es-CO" sz="2500" dirty="0">
                <a:latin typeface="Times New Roman" pitchFamily="18" charset="0"/>
                <a:cs typeface="Times New Roman" pitchFamily="18" charset="0"/>
              </a:rPr>
              <a:t>Por la facilidad del acceso a la población a estudiar y por la optimización de recursos.</a:t>
            </a: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1262130" y="1459230"/>
            <a:ext cx="10091670" cy="3939540"/>
          </a:xfrm>
          <a:prstGeom prst="rect">
            <a:avLst/>
          </a:prstGeom>
        </p:spPr>
        <p:txBody>
          <a:bodyPr wrap="square">
            <a:spAutoFit/>
          </a:bodyPr>
          <a:lstStyle/>
          <a:p>
            <a:endParaRPr lang="es-CO" sz="2500" dirty="0" smtClean="0">
              <a:latin typeface="Times New Roman" pitchFamily="18" charset="0"/>
              <a:cs typeface="Times New Roman" pitchFamily="18" charset="0"/>
            </a:endParaRPr>
          </a:p>
          <a:p>
            <a:r>
              <a:rPr lang="es-CO" sz="2500" dirty="0" smtClean="0">
                <a:latin typeface="Times New Roman" pitchFamily="18" charset="0"/>
                <a:cs typeface="Times New Roman" pitchFamily="18" charset="0"/>
              </a:rPr>
              <a:t>Instrumento.</a:t>
            </a:r>
            <a:endParaRPr lang="es-CO" sz="2500" dirty="0">
              <a:latin typeface="Times New Roman" pitchFamily="18" charset="0"/>
              <a:cs typeface="Times New Roman" pitchFamily="18" charset="0"/>
            </a:endParaRPr>
          </a:p>
          <a:p>
            <a:endParaRPr lang="es-CO" sz="2500" dirty="0" smtClean="0">
              <a:latin typeface="Times New Roman" pitchFamily="18" charset="0"/>
              <a:cs typeface="Times New Roman" pitchFamily="18" charset="0"/>
            </a:endParaRPr>
          </a:p>
          <a:p>
            <a:r>
              <a:rPr lang="es-CO" sz="2500" dirty="0" smtClean="0">
                <a:latin typeface="Times New Roman" pitchFamily="18" charset="0"/>
                <a:cs typeface="Times New Roman" pitchFamily="18" charset="0"/>
              </a:rPr>
              <a:t>Entrevista </a:t>
            </a:r>
            <a:r>
              <a:rPr lang="es-CO" sz="2500" dirty="0" err="1">
                <a:latin typeface="Times New Roman" pitchFamily="18" charset="0"/>
                <a:cs typeface="Times New Roman" pitchFamily="18" charset="0"/>
              </a:rPr>
              <a:t>Semi</a:t>
            </a:r>
            <a:r>
              <a:rPr lang="es-CO" sz="2500" dirty="0">
                <a:latin typeface="Times New Roman" pitchFamily="18" charset="0"/>
                <a:cs typeface="Times New Roman" pitchFamily="18" charset="0"/>
              </a:rPr>
              <a:t> estructurada. </a:t>
            </a:r>
          </a:p>
          <a:p>
            <a:pPr lvl="1"/>
            <a:r>
              <a:rPr lang="es-CO" sz="2500" dirty="0">
                <a:latin typeface="Times New Roman" pitchFamily="18" charset="0"/>
                <a:cs typeface="Times New Roman" pitchFamily="18" charset="0"/>
              </a:rPr>
              <a:t>Se realizan preguntas predeterminadas, pero en el proceso de realización de la entrevista no se sigue necesariamente el orden porque se deja bastante libre al que habla, sin olvidar centrar la entrevista en el tema y objetivos de la investigación. Por tal motivo la entrevista </a:t>
            </a:r>
            <a:r>
              <a:rPr lang="es-CO" sz="2500" dirty="0" err="1">
                <a:latin typeface="Times New Roman" pitchFamily="18" charset="0"/>
                <a:cs typeface="Times New Roman" pitchFamily="18" charset="0"/>
              </a:rPr>
              <a:t>semi</a:t>
            </a:r>
            <a:r>
              <a:rPr lang="es-CO" sz="2500" dirty="0">
                <a:latin typeface="Times New Roman" pitchFamily="18" charset="0"/>
                <a:cs typeface="Times New Roman" pitchFamily="18" charset="0"/>
              </a:rPr>
              <a:t>-estructurada permite procesar y comparar los resultados de distintos entrevistados.</a:t>
            </a:r>
            <a:endParaRPr lang="es-CO" sz="2500" i="1" dirty="0">
              <a:latin typeface="Times New Roman" pitchFamily="18" charset="0"/>
              <a:cs typeface="Times New Roman" pitchFamily="18" charset="0"/>
            </a:endParaRPr>
          </a:p>
        </p:txBody>
      </p:sp>
      <p:sp>
        <p:nvSpPr>
          <p:cNvPr id="4" name="3 Rectángulo"/>
          <p:cNvSpPr/>
          <p:nvPr/>
        </p:nvSpPr>
        <p:spPr>
          <a:xfrm>
            <a:off x="2806700" y="762000"/>
            <a:ext cx="6267564" cy="830997"/>
          </a:xfrm>
          <a:prstGeom prst="rect">
            <a:avLst/>
          </a:prstGeom>
        </p:spPr>
        <p:txBody>
          <a:bodyPr wrap="square">
            <a:spAutoFit/>
          </a:bodyPr>
          <a:lstStyle/>
          <a:p>
            <a:pPr lvl="0" algn="ctr" eaLnBrk="0" fontAlgn="base" hangingPunct="0">
              <a:spcBef>
                <a:spcPct val="0"/>
              </a:spcBef>
              <a:spcAft>
                <a:spcPct val="0"/>
              </a:spcAft>
              <a:defRPr/>
            </a:pPr>
            <a:r>
              <a:rPr lang="es-CO" sz="4800" b="1" dirty="0" smtClean="0">
                <a:ln/>
                <a:solidFill>
                  <a:srgbClr val="FFC000"/>
                </a:solidFill>
                <a:latin typeface="Eras Demi ITC" pitchFamily="34" charset="0"/>
              </a:rPr>
              <a:t>METODOLOGÍA</a:t>
            </a:r>
            <a:endParaRPr lang="es-CO" sz="4800" b="1" dirty="0">
              <a:ln/>
              <a:solidFill>
                <a:srgbClr val="FFC000"/>
              </a:solidFill>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2656" t="27000" r="25000" b="10333"/>
          <a:stretch/>
        </p:blipFill>
        <p:spPr bwMode="auto">
          <a:xfrm>
            <a:off x="1276350" y="1353641"/>
            <a:ext cx="9842500" cy="4610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4 Rectángulo"/>
          <p:cNvSpPr/>
          <p:nvPr/>
        </p:nvSpPr>
        <p:spPr>
          <a:xfrm>
            <a:off x="2552700" y="685800"/>
            <a:ext cx="7683500" cy="769441"/>
          </a:xfrm>
          <a:prstGeom prst="rect">
            <a:avLst/>
          </a:prstGeom>
        </p:spPr>
        <p:txBody>
          <a:bodyPr wrap="square">
            <a:spAutoFit/>
          </a:bodyPr>
          <a:lstStyle/>
          <a:p>
            <a:pPr lvl="0" algn="ctr" eaLnBrk="0" fontAlgn="base" hangingPunct="0">
              <a:spcBef>
                <a:spcPct val="0"/>
              </a:spcBef>
              <a:spcAft>
                <a:spcPct val="0"/>
              </a:spcAft>
              <a:defRPr/>
            </a:pPr>
            <a:r>
              <a:rPr lang="es-CO" sz="4400" b="1" dirty="0" smtClean="0">
                <a:ln/>
                <a:solidFill>
                  <a:srgbClr val="FFC000"/>
                </a:solidFill>
                <a:latin typeface="Eras Demi ITC" pitchFamily="34" charset="0"/>
              </a:rPr>
              <a:t>ESTRATEGIA DE ANÁLISIS</a:t>
            </a:r>
            <a:endParaRPr lang="es-CO" sz="4800" b="1" dirty="0">
              <a:ln/>
              <a:solidFill>
                <a:srgbClr val="FFC000"/>
              </a:solidFill>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Título"/>
          <p:cNvSpPr>
            <a:spLocks noGrp="1"/>
          </p:cNvSpPr>
          <p:nvPr>
            <p:ph type="title"/>
          </p:nvPr>
        </p:nvSpPr>
        <p:spPr>
          <a:xfrm>
            <a:off x="838200" y="2548585"/>
            <a:ext cx="10515600" cy="1325563"/>
          </a:xfrm>
        </p:spPr>
        <p:txBody>
          <a:bodyPr/>
          <a:lstStyle/>
          <a:p>
            <a:pPr algn="ctr">
              <a:defRPr/>
            </a:pPr>
            <a:r>
              <a:rPr lang="es-CO" sz="5400" b="1" dirty="0">
                <a:ln/>
                <a:solidFill>
                  <a:srgbClr val="FFC000"/>
                </a:solidFill>
                <a:latin typeface="Eras Demi ITC" pitchFamily="34" charset="0"/>
                <a:cs typeface="Times New Roman" pitchFamily="18" charset="0"/>
              </a:rPr>
              <a:t>RESULTADOS Y </a:t>
            </a:r>
            <a:r>
              <a:rPr lang="es-CO" sz="5400" b="1" dirty="0" smtClean="0">
                <a:ln/>
                <a:solidFill>
                  <a:srgbClr val="FFC000"/>
                </a:solidFill>
                <a:latin typeface="Eras Demi ITC" pitchFamily="34" charset="0"/>
                <a:cs typeface="Times New Roman" pitchFamily="18" charset="0"/>
              </a:rPr>
              <a:t>ANÁLISIS</a:t>
            </a:r>
            <a:endParaRPr lang="es-CO" sz="5400" b="1" dirty="0">
              <a:ln/>
              <a:solidFill>
                <a:srgbClr val="FFC000"/>
              </a:solidFill>
              <a:latin typeface="Eras Demi ITC" pitchFamily="34" charset="0"/>
              <a:cs typeface="Times New Roman" pitchFamily="18" charset="0"/>
            </a:endParaRPr>
          </a:p>
        </p:txBody>
      </p:sp>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5000" t="29332" r="25781" b="14334"/>
          <a:stretch/>
        </p:blipFill>
        <p:spPr bwMode="auto">
          <a:xfrm>
            <a:off x="1193801" y="566442"/>
            <a:ext cx="9956800" cy="525578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4805" t="28000" r="25586" b="13667"/>
          <a:stretch/>
        </p:blipFill>
        <p:spPr bwMode="auto">
          <a:xfrm>
            <a:off x="1320800" y="812882"/>
            <a:ext cx="10287000" cy="505451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5390" t="27333" r="25977" b="14334"/>
          <a:stretch/>
        </p:blipFill>
        <p:spPr bwMode="auto">
          <a:xfrm>
            <a:off x="1498600" y="571500"/>
            <a:ext cx="9474200" cy="569336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282723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4805" t="27333" r="25586" b="14334"/>
          <a:stretch/>
        </p:blipFill>
        <p:spPr bwMode="auto">
          <a:xfrm>
            <a:off x="1473200" y="541675"/>
            <a:ext cx="10185400" cy="5298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055927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3 Rectángulo"/>
          <p:cNvSpPr/>
          <p:nvPr/>
        </p:nvSpPr>
        <p:spPr>
          <a:xfrm>
            <a:off x="3816368" y="1010672"/>
            <a:ext cx="4559261"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CONCLUSIONES</a:t>
            </a:r>
            <a:endParaRPr lang="es-CO" dirty="0">
              <a:solidFill>
                <a:schemeClr val="accent4"/>
              </a:solidFill>
            </a:endParaRPr>
          </a:p>
        </p:txBody>
      </p:sp>
      <p:sp>
        <p:nvSpPr>
          <p:cNvPr id="5" name="4 Rectángulo"/>
          <p:cNvSpPr/>
          <p:nvPr/>
        </p:nvSpPr>
        <p:spPr>
          <a:xfrm>
            <a:off x="1104900" y="2110313"/>
            <a:ext cx="10375900" cy="3108543"/>
          </a:xfrm>
          <a:prstGeom prst="rect">
            <a:avLst/>
          </a:prstGeom>
        </p:spPr>
        <p:txBody>
          <a:bodyPr wrap="square">
            <a:spAutoFit/>
          </a:bodyPr>
          <a:lstStyle/>
          <a:p>
            <a:r>
              <a:rPr lang="es-MX" sz="2800" dirty="0">
                <a:latin typeface="Times New Roman" panose="02020603050405020304" pitchFamily="18" charset="0"/>
                <a:cs typeface="Times New Roman" panose="02020603050405020304" pitchFamily="18" charset="0"/>
              </a:rPr>
              <a:t>Teniendo en cuenta que el embarazo  en la  mayoría de las estudiantes embarazadas solteras de la UNAC  no han sido planeados; estas reflejan  en sus  respuestas que las percepciones varían de acuerdo  a la edad gestacional  y a  la edad  cronológica de las estudiantes embarazadas. En contraposición  coinciden que este genera cambios en sus proyectos de vida, se interrumpe la consecución de sus logros personales y las relaciones familiares</a:t>
            </a:r>
            <a:endParaRPr lang="es-CO" sz="2800" dirty="0"/>
          </a:p>
        </p:txBody>
      </p:sp>
    </p:spTree>
    <p:extLst>
      <p:ext uri="{BB962C8B-B14F-4D97-AF65-F5344CB8AC3E}">
        <p14:creationId xmlns:p14="http://schemas.microsoft.com/office/powerpoint/2010/main" xmlns="" val="27055927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3816369" y="945634"/>
            <a:ext cx="4559261"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CONCLUSIONES</a:t>
            </a:r>
            <a:endParaRPr lang="es-CO" dirty="0"/>
          </a:p>
        </p:txBody>
      </p:sp>
      <p:sp>
        <p:nvSpPr>
          <p:cNvPr id="4" name="3 Rectángulo"/>
          <p:cNvSpPr/>
          <p:nvPr/>
        </p:nvSpPr>
        <p:spPr>
          <a:xfrm>
            <a:off x="1028700" y="2093436"/>
            <a:ext cx="10337800" cy="1815882"/>
          </a:xfrm>
          <a:prstGeom prst="rect">
            <a:avLst/>
          </a:prstGeom>
        </p:spPr>
        <p:txBody>
          <a:bodyPr wrap="square">
            <a:spAutoFit/>
          </a:bodyPr>
          <a:lstStyle/>
          <a:p>
            <a:pPr algn="just"/>
            <a:r>
              <a:rPr lang="es-MX" sz="2800" dirty="0">
                <a:latin typeface="Times New Roman" panose="02020603050405020304" pitchFamily="18" charset="0"/>
                <a:cs typeface="Times New Roman" panose="02020603050405020304" pitchFamily="18" charset="0"/>
              </a:rPr>
              <a:t>Esta situación implica una adquisición de nuevas responsabilidades,  que re- direcciona sus proyecciones futuras, debido que para algunas les implica una pérdida de la libertad y una adquisición de preocupaciones constantes con relación a su bebe y al estudio.</a:t>
            </a:r>
          </a:p>
        </p:txBody>
      </p:sp>
    </p:spTree>
    <p:extLst>
      <p:ext uri="{BB962C8B-B14F-4D97-AF65-F5344CB8AC3E}">
        <p14:creationId xmlns:p14="http://schemas.microsoft.com/office/powerpoint/2010/main" xmlns="" val="27055927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4 Rectángulo"/>
          <p:cNvSpPr/>
          <p:nvPr/>
        </p:nvSpPr>
        <p:spPr>
          <a:xfrm>
            <a:off x="3385963" y="767834"/>
            <a:ext cx="5420074" cy="707886"/>
          </a:xfrm>
          <a:prstGeom prst="rect">
            <a:avLst/>
          </a:prstGeom>
        </p:spPr>
        <p:txBody>
          <a:bodyPr wrap="none">
            <a:spAutoFit/>
          </a:bodyPr>
          <a:lstStyle/>
          <a:p>
            <a:r>
              <a:rPr lang="es-CO" sz="4000" dirty="0">
                <a:solidFill>
                  <a:schemeClr val="accent4"/>
                </a:solidFill>
                <a:latin typeface="Eras Demi ITC" panose="020B0805030504020804" pitchFamily="34" charset="0"/>
                <a:cs typeface="Times New Roman" pitchFamily="18" charset="0"/>
              </a:rPr>
              <a:t>RECOMENDACIONES</a:t>
            </a:r>
            <a:endParaRPr lang="es-CO" dirty="0">
              <a:solidFill>
                <a:schemeClr val="accent4"/>
              </a:solidFill>
            </a:endParaRPr>
          </a:p>
        </p:txBody>
      </p:sp>
      <p:sp>
        <p:nvSpPr>
          <p:cNvPr id="6" name="5 Rectángulo"/>
          <p:cNvSpPr/>
          <p:nvPr/>
        </p:nvSpPr>
        <p:spPr>
          <a:xfrm>
            <a:off x="977900" y="1689606"/>
            <a:ext cx="10160000" cy="3970318"/>
          </a:xfrm>
          <a:prstGeom prst="rect">
            <a:avLst/>
          </a:prstGeom>
        </p:spPr>
        <p:txBody>
          <a:bodyPr wrap="square">
            <a:spAutoFit/>
          </a:bodyPr>
          <a:lstStyle/>
          <a:p>
            <a:pPr marL="342900" lvl="0" indent="-342900" algn="just">
              <a:buFont typeface="Arial" pitchFamily="34" charset="0"/>
              <a:buChar char="•"/>
            </a:pPr>
            <a:r>
              <a:rPr lang="es-MX" sz="2800" dirty="0">
                <a:latin typeface="Times New Roman" panose="02020603050405020304" pitchFamily="18" charset="0"/>
                <a:cs typeface="Times New Roman" panose="02020603050405020304" pitchFamily="18" charset="0"/>
              </a:rPr>
              <a:t>Es necesario crear programas que puedan apoyar a las estudiantes solteras embarazadas, por medio de asesorías psicológicas, asesorías espirituales, asesorías sobre su proceso de gestación y acompañamiento por otros profesionales que deseen  adherirse al proyecto. </a:t>
            </a:r>
            <a:r>
              <a:rPr lang="es-CO" sz="2800" dirty="0">
                <a:latin typeface="Times New Roman" panose="02020603050405020304" pitchFamily="18" charset="0"/>
                <a:cs typeface="Times New Roman" panose="02020603050405020304" pitchFamily="18" charset="0"/>
              </a:rPr>
              <a:t>Esto podrá mitigar las secuelas emocionales que han dejado el paso de esta situación vivida. </a:t>
            </a:r>
            <a:endParaRPr lang="es-MX" sz="2800" dirty="0">
              <a:latin typeface="Times New Roman" panose="02020603050405020304" pitchFamily="18" charset="0"/>
              <a:cs typeface="Times New Roman" panose="02020603050405020304" pitchFamily="18" charset="0"/>
            </a:endParaRPr>
          </a:p>
          <a:p>
            <a:pPr marL="342900" lvl="0" indent="-342900" algn="just">
              <a:buFont typeface="Arial" pitchFamily="34" charset="0"/>
              <a:buChar char="•"/>
            </a:pPr>
            <a:r>
              <a:rPr lang="es-CO" sz="2800" dirty="0">
                <a:latin typeface="Times New Roman" panose="02020603050405020304" pitchFamily="18" charset="0"/>
                <a:cs typeface="Times New Roman" panose="02020603050405020304" pitchFamily="18" charset="0"/>
              </a:rPr>
              <a:t>Crear una base de datos en la institución que permita el seguimiento oportuno de este fenómeno social para dar una atención indicada.</a:t>
            </a:r>
            <a:endParaRPr lang="es-MX"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055927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3 Rectángulo"/>
          <p:cNvSpPr/>
          <p:nvPr/>
        </p:nvSpPr>
        <p:spPr>
          <a:xfrm>
            <a:off x="3328463" y="996434"/>
            <a:ext cx="5941050"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RECOMENDACIONES</a:t>
            </a:r>
            <a:endParaRPr lang="es-CO" dirty="0"/>
          </a:p>
        </p:txBody>
      </p:sp>
      <p:sp>
        <p:nvSpPr>
          <p:cNvPr id="5" name="4 Rectángulo"/>
          <p:cNvSpPr/>
          <p:nvPr/>
        </p:nvSpPr>
        <p:spPr>
          <a:xfrm>
            <a:off x="1609513" y="2172038"/>
            <a:ext cx="9378950" cy="3108543"/>
          </a:xfrm>
          <a:prstGeom prst="rect">
            <a:avLst/>
          </a:prstGeom>
        </p:spPr>
        <p:txBody>
          <a:bodyPr wrap="square">
            <a:spAutoFit/>
          </a:bodyPr>
          <a:lstStyle/>
          <a:p>
            <a:pPr lvl="0" algn="just"/>
            <a:r>
              <a:rPr lang="es-MX" sz="2800" dirty="0">
                <a:latin typeface="Times New Roman" panose="02020603050405020304" pitchFamily="18" charset="0"/>
                <a:cs typeface="Times New Roman" panose="02020603050405020304" pitchFamily="18" charset="0"/>
              </a:rPr>
              <a:t>Formar grupos de socialización de la situación que están viviendo, que dirigidos por profesionales de la universidad para identificar de forma oportuna alteraciones </a:t>
            </a:r>
            <a:r>
              <a:rPr lang="es-MX" sz="2800" dirty="0" err="1">
                <a:latin typeface="Times New Roman" panose="02020603050405020304" pitchFamily="18" charset="0"/>
                <a:cs typeface="Times New Roman" panose="02020603050405020304" pitchFamily="18" charset="0"/>
              </a:rPr>
              <a:t>psico</a:t>
            </a:r>
            <a:r>
              <a:rPr lang="es-MX" sz="2800" dirty="0">
                <a:latin typeface="Times New Roman" panose="02020603050405020304" pitchFamily="18" charset="0"/>
                <a:cs typeface="Times New Roman" panose="02020603050405020304" pitchFamily="18" charset="0"/>
              </a:rPr>
              <a:t>-emocionales que puedan alterar el normal desarrollo de su gestación.</a:t>
            </a:r>
          </a:p>
          <a:p>
            <a:pPr lvl="0" algn="just"/>
            <a:r>
              <a:rPr lang="es-MX" sz="2800" dirty="0">
                <a:latin typeface="Times New Roman" panose="02020603050405020304" pitchFamily="18" charset="0"/>
                <a:cs typeface="Times New Roman" panose="02020603050405020304" pitchFamily="18" charset="0"/>
              </a:rPr>
              <a:t>Realizar más estudios de intervención a este grupo poblacional, que lleven a la mitigación del impacto social que genera los embarazos precoces en la institución.</a:t>
            </a:r>
          </a:p>
        </p:txBody>
      </p:sp>
    </p:spTree>
    <p:extLst>
      <p:ext uri="{BB962C8B-B14F-4D97-AF65-F5344CB8AC3E}">
        <p14:creationId xmlns:p14="http://schemas.microsoft.com/office/powerpoint/2010/main" xmlns="" val="27055927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4 Rectángulo"/>
          <p:cNvSpPr/>
          <p:nvPr/>
        </p:nvSpPr>
        <p:spPr>
          <a:xfrm>
            <a:off x="4119399" y="633968"/>
            <a:ext cx="3940502"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REFERENCIAS</a:t>
            </a:r>
            <a:endParaRPr lang="es-CO" dirty="0">
              <a:solidFill>
                <a:schemeClr val="accent4"/>
              </a:solidFill>
            </a:endParaRPr>
          </a:p>
        </p:txBody>
      </p:sp>
      <p:sp>
        <p:nvSpPr>
          <p:cNvPr id="6" name="5 Rectángulo"/>
          <p:cNvSpPr/>
          <p:nvPr/>
        </p:nvSpPr>
        <p:spPr>
          <a:xfrm>
            <a:off x="819150" y="1511875"/>
            <a:ext cx="10318750" cy="3970318"/>
          </a:xfrm>
          <a:prstGeom prst="rect">
            <a:avLst/>
          </a:prstGeom>
        </p:spPr>
        <p:txBody>
          <a:bodyPr wrap="square">
            <a:spAutoFit/>
          </a:bodyPr>
          <a:lstStyle/>
          <a:p>
            <a:pPr marL="34290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González, T. y Cano, A. (2010). Introducción al análisis de datos en investigación cualitativa: Tipos de análisis y proceso de codificación (II). Revista </a:t>
            </a:r>
            <a:r>
              <a:rPr lang="es-CO" sz="2800" dirty="0" err="1">
                <a:latin typeface="Times New Roman" panose="02020603050405020304" pitchFamily="18" charset="0"/>
                <a:cs typeface="Times New Roman" panose="02020603050405020304" pitchFamily="18" charset="0"/>
              </a:rPr>
              <a:t>Nure</a:t>
            </a:r>
            <a:r>
              <a:rPr lang="es-CO" sz="2800" dirty="0">
                <a:latin typeface="Times New Roman" panose="02020603050405020304" pitchFamily="18" charset="0"/>
                <a:cs typeface="Times New Roman" panose="02020603050405020304" pitchFamily="18" charset="0"/>
              </a:rPr>
              <a:t> Investigación. Vol. 45. Pp. 5 – 9.</a:t>
            </a:r>
            <a:endParaRPr lang="es-MX"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Guijo, Sánchez, Centeno &amp; </a:t>
            </a:r>
            <a:r>
              <a:rPr lang="es-CO" sz="2800" dirty="0" err="1">
                <a:latin typeface="Times New Roman" panose="02020603050405020304" pitchFamily="18" charset="0"/>
                <a:cs typeface="Times New Roman" panose="02020603050405020304" pitchFamily="18" charset="0"/>
              </a:rPr>
              <a:t>Sukkarieh</a:t>
            </a:r>
            <a:r>
              <a:rPr lang="es-CO" sz="2800" dirty="0">
                <a:latin typeface="Times New Roman" panose="02020603050405020304" pitchFamily="18" charset="0"/>
                <a:cs typeface="Times New Roman" panose="02020603050405020304" pitchFamily="18" charset="0"/>
              </a:rPr>
              <a:t> (2011). La maternidad en adolescentes como etapa del desarrollo psicosocial. Revista metas de enfermería, volumen 14. pp.29.</a:t>
            </a:r>
            <a:endParaRPr lang="es-MX"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Hernández </a:t>
            </a:r>
            <a:r>
              <a:rPr lang="es-CO" sz="2800" dirty="0" err="1">
                <a:latin typeface="Times New Roman" panose="02020603050405020304" pitchFamily="18" charset="0"/>
                <a:cs typeface="Times New Roman" panose="02020603050405020304" pitchFamily="18" charset="0"/>
              </a:rPr>
              <a:t>Sampieri</a:t>
            </a:r>
            <a:r>
              <a:rPr lang="es-CO" sz="2800" dirty="0">
                <a:latin typeface="Times New Roman" panose="02020603050405020304" pitchFamily="18" charset="0"/>
                <a:cs typeface="Times New Roman" panose="02020603050405020304" pitchFamily="18" charset="0"/>
              </a:rPr>
              <a:t>, R., Fernández Collado, C. &amp; Baptista Lucio, P (2010). Metodología de la investigación. México: McGraw Hill. pp.80, 224, 238, 240, 241.</a:t>
            </a:r>
            <a:endParaRPr lang="es-MX"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680796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5 Rectángulo"/>
          <p:cNvSpPr/>
          <p:nvPr/>
        </p:nvSpPr>
        <p:spPr>
          <a:xfrm>
            <a:off x="3991228" y="704334"/>
            <a:ext cx="3940502"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REFERENCIAS</a:t>
            </a:r>
            <a:endParaRPr lang="es-CO" dirty="0"/>
          </a:p>
        </p:txBody>
      </p:sp>
      <p:sp>
        <p:nvSpPr>
          <p:cNvPr id="7" name="6 Rectángulo"/>
          <p:cNvSpPr/>
          <p:nvPr/>
        </p:nvSpPr>
        <p:spPr>
          <a:xfrm>
            <a:off x="927100" y="1760885"/>
            <a:ext cx="10598150" cy="3539430"/>
          </a:xfrm>
          <a:prstGeom prst="rect">
            <a:avLst/>
          </a:prstGeom>
        </p:spPr>
        <p:txBody>
          <a:bodyPr wrap="square">
            <a:spAutoFit/>
          </a:bodyPr>
          <a:lstStyle/>
          <a:p>
            <a:pPr marL="342900" indent="-342900">
              <a:buFont typeface="Arial" panose="020B0604020202020204" pitchFamily="34" charset="0"/>
              <a:buChar char="•"/>
            </a:pPr>
            <a:r>
              <a:rPr lang="es-CO" sz="2800" dirty="0" err="1" smtClean="0">
                <a:latin typeface="Times New Roman" panose="02020603050405020304" pitchFamily="18" charset="0"/>
                <a:cs typeface="Times New Roman" panose="02020603050405020304" pitchFamily="18" charset="0"/>
              </a:rPr>
              <a:t>Binstock</a:t>
            </a:r>
            <a:r>
              <a:rPr lang="es-CO" sz="2800" dirty="0" smtClean="0">
                <a:latin typeface="Times New Roman" panose="02020603050405020304" pitchFamily="18" charset="0"/>
                <a:cs typeface="Times New Roman" panose="02020603050405020304" pitchFamily="18" charset="0"/>
              </a:rPr>
              <a:t> </a:t>
            </a:r>
            <a:r>
              <a:rPr lang="es-CO" sz="2800" dirty="0">
                <a:latin typeface="Times New Roman" panose="02020603050405020304" pitchFamily="18" charset="0"/>
                <a:cs typeface="Times New Roman" panose="02020603050405020304" pitchFamily="18" charset="0"/>
              </a:rPr>
              <a:t>y </a:t>
            </a:r>
            <a:r>
              <a:rPr lang="es-CO" sz="2800" dirty="0" err="1">
                <a:latin typeface="Times New Roman" panose="02020603050405020304" pitchFamily="18" charset="0"/>
                <a:cs typeface="Times New Roman" panose="02020603050405020304" pitchFamily="18" charset="0"/>
              </a:rPr>
              <a:t>Näslund-Hadley</a:t>
            </a:r>
            <a:r>
              <a:rPr lang="es-CO" sz="2800" dirty="0">
                <a:latin typeface="Times New Roman" panose="02020603050405020304" pitchFamily="18" charset="0"/>
                <a:cs typeface="Times New Roman" panose="02020603050405020304" pitchFamily="18" charset="0"/>
              </a:rPr>
              <a:t> (2010) Iniciación sexual, asistencia escolar y embarazo adolescente en sectores populares de Asunción y Lima: una aproximación cualitativa. Revista Debates en Sociología N° 35, 2010, pp. 46 y 47.</a:t>
            </a:r>
            <a:endParaRPr lang="es-MX" sz="28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Bonilla, O (2009) Depresión y factores asociados en mujeres adolescentes embarazadas y no embarazadas en Medellín Colombia (2009) Revista Colombiana de Obstetricia y Ginecología ISSN  p.p. 208.</a:t>
            </a:r>
            <a:endParaRPr lang="es-MX"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036312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5" name="Imagen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21793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5 Rectángulo"/>
          <p:cNvSpPr/>
          <p:nvPr/>
        </p:nvSpPr>
        <p:spPr>
          <a:xfrm>
            <a:off x="965200" y="1592640"/>
            <a:ext cx="10414000" cy="3970318"/>
          </a:xfrm>
          <a:prstGeom prst="rect">
            <a:avLst/>
          </a:prstGeom>
        </p:spPr>
        <p:txBody>
          <a:bodyPr wrap="square">
            <a:spAutoFit/>
          </a:bodyPr>
          <a:lstStyle/>
          <a:p>
            <a:pPr marL="342900" indent="-342900">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La depresión prenatal afecta al feto (2008). Recuperado de </a:t>
            </a:r>
            <a:r>
              <a:rPr lang="es-CO" sz="2800" u="sng" dirty="0">
                <a:latin typeface="Times New Roman" panose="02020603050405020304" pitchFamily="18" charset="0"/>
                <a:cs typeface="Times New Roman" panose="02020603050405020304" pitchFamily="18" charset="0"/>
              </a:rPr>
              <a:t>http://news.bbc.co.uk/hi/spanish/science/newsid_7477000/7477188.stm</a:t>
            </a:r>
            <a:endParaRPr lang="es-MX" sz="28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Lara, M &amp; </a:t>
            </a:r>
            <a:r>
              <a:rPr lang="es-CO" sz="2800" dirty="0" err="1">
                <a:latin typeface="Times New Roman" panose="02020603050405020304" pitchFamily="18" charset="0"/>
                <a:cs typeface="Times New Roman" panose="02020603050405020304" pitchFamily="18" charset="0"/>
              </a:rPr>
              <a:t>Letechipia,G</a:t>
            </a:r>
            <a:r>
              <a:rPr lang="es-CO" sz="2800" dirty="0">
                <a:latin typeface="Times New Roman" panose="02020603050405020304" pitchFamily="18" charset="0"/>
                <a:cs typeface="Times New Roman" panose="02020603050405020304" pitchFamily="18" charset="0"/>
              </a:rPr>
              <a:t>. (2009). Ideación y comportamiento suicida en embarazadas. Revista de salud mental, Vol. 32, Núm. 5, pp. 383.</a:t>
            </a:r>
            <a:endParaRPr lang="es-MX" sz="28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s-CO" sz="2800" dirty="0">
                <a:latin typeface="Times New Roman" panose="02020603050405020304" pitchFamily="18" charset="0"/>
                <a:cs typeface="Times New Roman" panose="02020603050405020304" pitchFamily="18" charset="0"/>
              </a:rPr>
              <a:t>Las embarazadas con depresión dan a luz un niño con menos esperanza de vida. (2010) recuperado de </a:t>
            </a:r>
            <a:r>
              <a:rPr lang="es-CO" sz="2800" u="sng" dirty="0">
                <a:latin typeface="Times New Roman" panose="02020603050405020304" pitchFamily="18" charset="0"/>
                <a:cs typeface="Times New Roman" panose="02020603050405020304" pitchFamily="18" charset="0"/>
              </a:rPr>
              <a:t>http://www.europapress.es/salud/noticia-embarazadas-depresion-dan-luz-ninos-menos-esperanza-vida-20100826131334.html</a:t>
            </a:r>
            <a:r>
              <a:rPr lang="es-CO" sz="2800" dirty="0">
                <a:latin typeface="Times New Roman" panose="02020603050405020304" pitchFamily="18" charset="0"/>
                <a:cs typeface="Times New Roman" panose="02020603050405020304" pitchFamily="18" charset="0"/>
              </a:rPr>
              <a:t>. (</a:t>
            </a:r>
            <a:r>
              <a:rPr lang="es-CO" sz="2800" dirty="0" err="1">
                <a:latin typeface="Times New Roman" panose="02020603050405020304" pitchFamily="18" charset="0"/>
                <a:cs typeface="Times New Roman" panose="02020603050405020304" pitchFamily="18" charset="0"/>
              </a:rPr>
              <a:t>Parraf</a:t>
            </a:r>
            <a:r>
              <a:rPr lang="es-CO" sz="2800" dirty="0">
                <a:latin typeface="Times New Roman" panose="02020603050405020304" pitchFamily="18" charset="0"/>
                <a:cs typeface="Times New Roman" panose="02020603050405020304" pitchFamily="18" charset="0"/>
              </a:rPr>
              <a:t>. 3)</a:t>
            </a:r>
            <a:endParaRPr lang="es-MX" sz="2800" dirty="0">
              <a:latin typeface="Times New Roman" panose="02020603050405020304" pitchFamily="18" charset="0"/>
              <a:cs typeface="Times New Roman" panose="02020603050405020304" pitchFamily="18" charset="0"/>
            </a:endParaRPr>
          </a:p>
        </p:txBody>
      </p:sp>
      <p:sp>
        <p:nvSpPr>
          <p:cNvPr id="7" name="6 Rectángulo"/>
          <p:cNvSpPr/>
          <p:nvPr/>
        </p:nvSpPr>
        <p:spPr>
          <a:xfrm>
            <a:off x="3991228" y="704334"/>
            <a:ext cx="3940502" cy="769441"/>
          </a:xfrm>
          <a:prstGeom prst="rect">
            <a:avLst/>
          </a:prstGeom>
        </p:spPr>
        <p:txBody>
          <a:bodyPr wrap="none">
            <a:spAutoFit/>
          </a:bodyPr>
          <a:lstStyle/>
          <a:p>
            <a:r>
              <a:rPr lang="es-CO" sz="4400" dirty="0">
                <a:solidFill>
                  <a:schemeClr val="accent4"/>
                </a:solidFill>
                <a:latin typeface="Eras Demi ITC" panose="020B0805030504020804" pitchFamily="34" charset="0"/>
                <a:cs typeface="Times New Roman" pitchFamily="18" charset="0"/>
              </a:rPr>
              <a:t>REFERENCIAS</a:t>
            </a:r>
            <a:endParaRPr lang="es-CO" dirty="0"/>
          </a:p>
        </p:txBody>
      </p:sp>
    </p:spTree>
    <p:extLst>
      <p:ext uri="{BB962C8B-B14F-4D97-AF65-F5344CB8AC3E}">
        <p14:creationId xmlns:p14="http://schemas.microsoft.com/office/powerpoint/2010/main" xmlns="" val="15900397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4" name="Imagen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44463" y="-59348"/>
            <a:ext cx="12415838" cy="6989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Imagen 4"/>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4463" y="1300100"/>
            <a:ext cx="10016883" cy="5452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Imagen 7"/>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557963" y="1551599"/>
            <a:ext cx="5713412" cy="4510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Imagen 9"/>
          <p:cNvPicPr>
            <a:picLocks noChangeAspect="1"/>
          </p:cNvPicPr>
          <p:nvPr/>
        </p:nvPicPr>
        <p:blipFill>
          <a:blip r:embed="rId5">
            <a:extLst>
              <a:ext uri="{28A0092B-C50C-407E-A947-70E740481C1C}">
                <a14:useLocalDpi xmlns:a14="http://schemas.microsoft.com/office/drawing/2010/main" xmlns="" val="0"/>
              </a:ext>
            </a:extLst>
          </a:blip>
          <a:srcRect l="19051"/>
          <a:stretch>
            <a:fillRect/>
          </a:stretch>
        </p:blipFill>
        <p:spPr bwMode="auto">
          <a:xfrm>
            <a:off x="-146052" y="2300470"/>
            <a:ext cx="2765425" cy="227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Imagen 5"/>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144463" y="4083050"/>
            <a:ext cx="9103457" cy="2774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8 CuadroTexto"/>
          <p:cNvSpPr txBox="1"/>
          <p:nvPr/>
        </p:nvSpPr>
        <p:spPr>
          <a:xfrm>
            <a:off x="3708401" y="918302"/>
            <a:ext cx="4356894" cy="1107996"/>
          </a:xfrm>
          <a:prstGeom prst="rect">
            <a:avLst/>
          </a:prstGeom>
          <a:noFill/>
        </p:spPr>
        <p:txBody>
          <a:bodyPr wrap="square" rtlCol="0">
            <a:spAutoFit/>
          </a:bodyPr>
          <a:lstStyle/>
          <a:p>
            <a:pPr algn="ctr"/>
            <a:r>
              <a:rPr lang="es-CO" sz="6600" dirty="0" smtClean="0">
                <a:solidFill>
                  <a:schemeClr val="accent4"/>
                </a:solidFill>
                <a:latin typeface="Eras Demi ITC" pitchFamily="34" charset="0"/>
              </a:rPr>
              <a:t>GRACIAS</a:t>
            </a:r>
            <a:endParaRPr lang="es-CO" dirty="0">
              <a:solidFill>
                <a:schemeClr val="accent4"/>
              </a:solidFill>
              <a:latin typeface="Eras Demi ITC" pitchFamily="34" charset="0"/>
            </a:endParaRPr>
          </a:p>
        </p:txBody>
      </p:sp>
    </p:spTree>
    <p:extLst>
      <p:ext uri="{BB962C8B-B14F-4D97-AF65-F5344CB8AC3E}">
        <p14:creationId xmlns:p14="http://schemas.microsoft.com/office/powerpoint/2010/main" xmlns="" val="245555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250"/>
                                        <p:tgtEl>
                                          <p:spTgt spid="5"/>
                                        </p:tgtEl>
                                      </p:cBhvr>
                                    </p:animEffect>
                                  </p:childTnLst>
                                </p:cTn>
                              </p:par>
                            </p:childTnLst>
                          </p:cTn>
                        </p:par>
                        <p:par>
                          <p:cTn id="12" fill="hold">
                            <p:stCondLst>
                              <p:cond delay="750"/>
                            </p:stCondLst>
                            <p:childTnLst>
                              <p:par>
                                <p:cTn id="13" presetID="14" presetClass="entr" presetSubtype="1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250"/>
                            </p:stCondLst>
                            <p:childTnLst>
                              <p:par>
                                <p:cTn id="17" presetID="14" presetClass="entr" presetSubtype="1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1678</Words>
  <Application>Microsoft Office PowerPoint</Application>
  <PresentationFormat>Personalizado</PresentationFormat>
  <Paragraphs>83</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1_Tema de Office</vt:lpstr>
      <vt:lpstr>PERCEPCIÓN QUE TIENEN LAS  ESTUDIANTES  MADRES SOLTERAS DE LA UNAC SOBRE SU MATERNIDAD, FRENTE A LAS REACCIONES DE LA COMUNIDAD UNIVERSITARIA EN EL PROCESO DE GESTACIÓN</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RESULTADOS Y ANÁLISIS</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andres jara</dc:creator>
  <cp:lastModifiedBy>zonavirtual</cp:lastModifiedBy>
  <cp:revision>24</cp:revision>
  <dcterms:created xsi:type="dcterms:W3CDTF">2014-05-13T21:11:59Z</dcterms:created>
  <dcterms:modified xsi:type="dcterms:W3CDTF">2014-06-18T00:00:34Z</dcterms:modified>
</cp:coreProperties>
</file>