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92" r:id="rId4"/>
    <p:sldId id="295" r:id="rId5"/>
    <p:sldId id="296" r:id="rId6"/>
    <p:sldId id="259" r:id="rId7"/>
    <p:sldId id="260" r:id="rId8"/>
    <p:sldId id="291" r:id="rId9"/>
    <p:sldId id="262" r:id="rId10"/>
    <p:sldId id="261" r:id="rId11"/>
    <p:sldId id="267" r:id="rId12"/>
    <p:sldId id="263" r:id="rId13"/>
    <p:sldId id="268" r:id="rId14"/>
    <p:sldId id="269" r:id="rId15"/>
    <p:sldId id="265" r:id="rId16"/>
    <p:sldId id="266" r:id="rId17"/>
    <p:sldId id="270" r:id="rId18"/>
    <p:sldId id="273" r:id="rId19"/>
    <p:sldId id="271" r:id="rId20"/>
    <p:sldId id="272" r:id="rId21"/>
    <p:sldId id="290" r:id="rId22"/>
    <p:sldId id="277" r:id="rId23"/>
    <p:sldId id="288" r:id="rId24"/>
    <p:sldId id="278" r:id="rId25"/>
    <p:sldId id="297" r:id="rId26"/>
    <p:sldId id="274" r:id="rId27"/>
    <p:sldId id="289" r:id="rId28"/>
    <p:sldId id="279" r:id="rId29"/>
    <p:sldId id="280" r:id="rId30"/>
    <p:sldId id="276" r:id="rId31"/>
    <p:sldId id="281" r:id="rId32"/>
    <p:sldId id="283" r:id="rId33"/>
    <p:sldId id="282" r:id="rId34"/>
    <p:sldId id="284" r:id="rId35"/>
    <p:sldId id="285" r:id="rId36"/>
    <p:sldId id="293" r:id="rId37"/>
    <p:sldId id="286" r:id="rId38"/>
    <p:sldId id="294" r:id="rId39"/>
    <p:sldId id="287" r:id="rId40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1" d="100"/>
          <a:sy n="61" d="100"/>
        </p:scale>
        <p:origin x="-1626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oonlight title.png"/>
          <p:cNvPicPr>
            <a:picLocks noChangeAspect="1"/>
          </p:cNvPicPr>
          <p:nvPr/>
        </p:nvPicPr>
        <p:blipFill>
          <a:blip r:embed="rId2"/>
          <a:srcRect l="6765" r="4151" b="4117"/>
          <a:stretch>
            <a:fillRect/>
          </a:stretch>
        </p:blipFill>
        <p:spPr>
          <a:xfrm>
            <a:off x="0" y="0"/>
            <a:ext cx="9144000" cy="6859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52600"/>
            <a:ext cx="5410200" cy="1801906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gradFill>
                  <a:gsLst>
                    <a:gs pos="0">
                      <a:schemeClr val="bg1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2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733800"/>
            <a:ext cx="4724400" cy="1676400"/>
          </a:xfrm>
        </p:spPr>
        <p:txBody>
          <a:bodyPr>
            <a:normAutofit/>
          </a:bodyPr>
          <a:lstStyle>
            <a:lvl1pPr marL="0" indent="0" algn="l">
              <a:buNone/>
              <a:defRPr sz="2200" kern="1200">
                <a:gradFill>
                  <a:gsLst>
                    <a:gs pos="0">
                      <a:schemeClr val="bg1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0" y="6347908"/>
            <a:ext cx="2133600" cy="182880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0" y="6544234"/>
            <a:ext cx="2895600" cy="182880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6511960"/>
            <a:ext cx="1066800" cy="21515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onlight section.png"/>
          <p:cNvPicPr>
            <a:picLocks noChangeAspect="1"/>
          </p:cNvPicPr>
          <p:nvPr/>
        </p:nvPicPr>
        <p:blipFill>
          <a:blip r:embed="rId2"/>
          <a:srcRect l="6389" r="4959" b="27051"/>
          <a:stretch>
            <a:fillRect/>
          </a:stretch>
        </p:blipFill>
        <p:spPr>
          <a:xfrm>
            <a:off x="0" y="0"/>
            <a:ext cx="9144000" cy="68587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38400"/>
            <a:ext cx="7772400" cy="1362075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gradFill>
                  <a:gsLst>
                    <a:gs pos="0">
                      <a:schemeClr val="bg1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2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86200"/>
            <a:ext cx="7772400" cy="941294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000" kern="1200">
                <a:gradFill>
                  <a:gsLst>
                    <a:gs pos="0">
                      <a:schemeClr val="bg1"/>
                    </a:gs>
                    <a:gs pos="90000">
                      <a:schemeClr val="bg2">
                        <a:lumMod val="9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oonlight - two content.png"/>
          <p:cNvPicPr>
            <a:picLocks noChangeAspect="1"/>
          </p:cNvPicPr>
          <p:nvPr/>
        </p:nvPicPr>
        <p:blipFill>
          <a:blip r:embed="rId2"/>
          <a:srcRect l="2281" t="1035" r="4562"/>
          <a:stretch>
            <a:fillRect/>
          </a:stretch>
        </p:blipFill>
        <p:spPr>
          <a:xfrm>
            <a:off x="0" y="0"/>
            <a:ext cx="9144000" cy="6854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92162"/>
            <a:ext cx="6019799" cy="8080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6438" y="2003425"/>
            <a:ext cx="2971800" cy="383222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2003425"/>
            <a:ext cx="2971800" cy="38322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oonlight - two content.png"/>
          <p:cNvPicPr>
            <a:picLocks noChangeAspect="1"/>
          </p:cNvPicPr>
          <p:nvPr/>
        </p:nvPicPr>
        <p:blipFill>
          <a:blip r:embed="rId2"/>
          <a:srcRect l="2281" t="1035" r="4562"/>
          <a:stretch>
            <a:fillRect/>
          </a:stretch>
        </p:blipFill>
        <p:spPr>
          <a:xfrm>
            <a:off x="0" y="0"/>
            <a:ext cx="9144000" cy="6854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792162"/>
            <a:ext cx="6019799" cy="808038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700960"/>
            <a:ext cx="2971800" cy="7508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2541494"/>
            <a:ext cx="2971800" cy="329415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199" y="1700960"/>
            <a:ext cx="2971800" cy="7508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541494"/>
            <a:ext cx="2971800" cy="329415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onlight - two content.png"/>
          <p:cNvPicPr>
            <a:picLocks noChangeAspect="1"/>
          </p:cNvPicPr>
          <p:nvPr/>
        </p:nvPicPr>
        <p:blipFill>
          <a:blip r:embed="rId2"/>
          <a:srcRect l="2281" t="1035" r="4562"/>
          <a:stretch>
            <a:fillRect/>
          </a:stretch>
        </p:blipFill>
        <p:spPr>
          <a:xfrm>
            <a:off x="0" y="0"/>
            <a:ext cx="9144000" cy="6854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1033272"/>
            <a:ext cx="1298448" cy="2624328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371600"/>
            <a:ext cx="4953000" cy="3886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27248" y="5486400"/>
            <a:ext cx="4498848" cy="7589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oonlight - two content.png"/>
          <p:cNvPicPr>
            <a:picLocks noChangeAspect="1"/>
          </p:cNvPicPr>
          <p:nvPr/>
        </p:nvPicPr>
        <p:blipFill>
          <a:blip r:embed="rId2"/>
          <a:srcRect l="2281" t="1035" r="4562"/>
          <a:stretch>
            <a:fillRect/>
          </a:stretch>
        </p:blipFill>
        <p:spPr>
          <a:xfrm>
            <a:off x="0" y="0"/>
            <a:ext cx="9144000" cy="68543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33462"/>
            <a:ext cx="1295400" cy="2624138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05000" y="914400"/>
            <a:ext cx="5486400" cy="4495800"/>
          </a:xfrm>
          <a:prstGeom prst="ellipse">
            <a:avLst/>
          </a:prstGeom>
          <a:effectLst>
            <a:innerShdw blurRad="254000">
              <a:schemeClr val="tx1"/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24200" y="5486400"/>
            <a:ext cx="4495800" cy="76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6438" y="1981201"/>
            <a:ext cx="5325315" cy="38413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793751"/>
            <a:ext cx="1371600" cy="50419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76438" y="793751"/>
            <a:ext cx="4500562" cy="50419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moonlight master 2.png"/>
          <p:cNvPicPr>
            <a:picLocks noChangeAspect="1"/>
          </p:cNvPicPr>
          <p:nvPr/>
        </p:nvPicPr>
        <p:blipFill>
          <a:blip r:embed="rId13"/>
          <a:srcRect l="2391" t="1099" r="198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1201" y="792162"/>
            <a:ext cx="5311562" cy="808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1981201"/>
            <a:ext cx="5015753" cy="3841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347908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fld id="{AF8040D5-8958-4A83-8A80-0718A9D366E6}" type="datetimeFigureOut">
              <a:rPr lang="es-CO" smtClean="0"/>
              <a:pPr/>
              <a:t>15/05/2012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544234"/>
            <a:ext cx="2895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033246"/>
            <a:ext cx="1066800" cy="215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bg2"/>
                </a:solidFill>
              </a:defRPr>
            </a:lvl1pPr>
          </a:lstStyle>
          <a:p>
            <a:fld id="{EC6B65A4-1268-4180-81CC-A18DDC622534}" type="slidenum">
              <a:rPr lang="es-CO" smtClean="0"/>
              <a:pPr/>
              <a:t>‹Nº›</a:t>
            </a:fld>
            <a:endParaRPr lang="es-C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effectLst>
            <a:reflection blurRad="6350" stA="55000" endA="300" endPos="2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200"/>
        </a:spcBef>
        <a:buClr>
          <a:schemeClr val="bg2"/>
        </a:buClr>
        <a:buFontTx/>
        <a:buBlip>
          <a:blip r:embed="rId14"/>
        </a:buBlip>
        <a:defRPr sz="22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1200"/>
        </a:spcBef>
        <a:buFontTx/>
        <a:buBlip>
          <a:blip r:embed="rId15"/>
        </a:buBlip>
        <a:defRPr sz="20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1200"/>
        </a:spcBef>
        <a:buFontTx/>
        <a:buBlip>
          <a:blip r:embed="rId15"/>
        </a:buBlip>
        <a:defRPr sz="20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1200"/>
        </a:spcBef>
        <a:buFontTx/>
        <a:buBlip>
          <a:blip r:embed="rId15"/>
        </a:buBlip>
        <a:defRPr sz="20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1200"/>
        </a:spcBef>
        <a:buFontTx/>
        <a:buBlip>
          <a:blip r:embed="rId15"/>
        </a:buBlip>
        <a:defRPr sz="2000" kern="1200">
          <a:gradFill>
            <a:gsLst>
              <a:gs pos="0">
                <a:schemeClr val="bg1"/>
              </a:gs>
              <a:gs pos="90000">
                <a:schemeClr val="bg2">
                  <a:lumMod val="9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diariodominicano.com/imagenes/6/haiti-irene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m.co/imgres?q=ALARMA&amp;um=1&amp;hl=es&amp;biw=1280&amp;bih=627&amp;tbm=isch&amp;tbnid=EqsBD665y7F3rM:&amp;imgrefurl=http://elhuertomichoacan.blogspot.com/2010/08/no-apagues-la-alarma.html&amp;docid=n_Dqqd6qwoZodM&amp;imgurl=http://4.bp.blogspot.com/_yXRGg0T2KCU/TGSmnYnBqqI/AAAAAAAAAlI/j4WwuqOSX40/s1600/alarma+de+incendio.png&amp;w=480&amp;h=480&amp;ei=Q_uKT97BFYKS9QSqm8zKCQ&amp;zoom=1&amp;iact=hc&amp;dur=119&amp;sig=110863727093177090865&amp;page=2&amp;tbnh=136&amp;tbnw=137&amp;start=24&amp;ndsp=24&amp;ved=1t:429,r:22,s:24,i:243&amp;tx=152&amp;ty=226&amp;vpx=845&amp;vpy=284&amp;hovh=225&amp;hovw=225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com.co/imgres?q=rutas+de+evacuacion&amp;start=170&amp;um=1&amp;hl=es&amp;biw=1280&amp;bih=627&amp;tbm=isch&amp;tbnid=zbruWrds_MJpTM:&amp;imgrefurl=http://realmenteimportaeltitulo.blogspot.com/2012/03/que-hacer-en-caso-de-sismo.html&amp;docid=Sno6DCpfWtYB_M&amp;imgurl=http://www.consejocolombianodeseguridad.org.co/img/contenido/477.jpg&amp;w=300&amp;h=300&amp;ei=C8WMT5WjIY6cgQf0w6nfCQ&amp;zoom=1&amp;iact=rc&amp;dur=186&amp;sig=110863727093177090865&amp;page=9&amp;tbnh=148&amp;tbnw=148&amp;ndsp=23&amp;ved=1t:429,r:35,s:170,i:31&amp;tx=83&amp;ty=83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com.co/imgres?q=rutas+de+evacuacion&amp;um=1&amp;hl=es&amp;biw=1280&amp;bih=627&amp;tbm=isch&amp;tbnid=HeNKZ0Pe9PjhoM:&amp;imgrefurl=http://www.consejocolombianodeseguridad.org.co/producto_detalle.php?offset=18&amp;idproducto=739&amp;idcategoria=45&amp;docid=0_C1JsuFIFGMAM&amp;imgurl=http://www.consejocolombianodeseguridad.org.co/img/contenido/237.jpg&amp;w=300&amp;h=201&amp;ei=lcOMT5GFE4zrgQfuieG-CQ&amp;zoom=1&amp;iact=hc&amp;vpx=122&amp;vpy=142&amp;dur=329&amp;hovh=160&amp;hovw=240&amp;tx=131&amp;ty=86&amp;sig=110863727093177090865&amp;page=1&amp;tbnh=112&amp;tbnw=167&amp;start=0&amp;ndsp=20&amp;ved=1t:429,r:7,s:0,i:142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com.co/imgres?q=albergues&amp;hl=es&amp;biw=1280&amp;bih=627&amp;gbv=2&amp;tbm=isch&amp;tbnid=22fpdyXVp0CxhM:&amp;imgrefurl=http://www.vanguardia.com.mx/alberguesdesaltilloconpocaafluenciaperolistos-643688.html&amp;docid=0RBXP2qhKJ3FEM&amp;imgurl=http://www.vanguardia.com.mx/XStatic/vanguardia/images/espanol/albergues-020211.jpg&amp;w=472&amp;h=368&amp;ei=YVulT63uFMTdggevt_GmAQ&amp;zoom=1&amp;iact=rc&amp;dur=308&amp;sig=110863727093177090865&amp;page=2&amp;tbnh=136&amp;tbnw=187&amp;start=18&amp;ndsp=20&amp;ved=1t:429,r:14,s:18,i:205&amp;tx=28&amp;ty=87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1457132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Candara titulo"/>
              </a:rPr>
              <a:t>DISEÑO DE UN PROGRAMA DE EDUCACION PARA LA REDUCCION DEL RIESGO DE INUNDACIONES EN LA COMUNIDAD DE VILLAVICENCIO- META</a:t>
            </a:r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  <p:sp>
        <p:nvSpPr>
          <p:cNvPr id="6" name="5 Rectángulo"/>
          <p:cNvSpPr/>
          <p:nvPr/>
        </p:nvSpPr>
        <p:spPr>
          <a:xfrm>
            <a:off x="107504" y="465313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2800" dirty="0" smtClean="0">
                <a:latin typeface="Candara cuerpo"/>
              </a:rPr>
              <a:t>Vanessa Chirivi Valencia</a:t>
            </a:r>
          </a:p>
          <a:p>
            <a:r>
              <a:rPr lang="es-CO" sz="2800" dirty="0" smtClean="0">
                <a:latin typeface="Candara cuerpo"/>
              </a:rPr>
              <a:t>Lizeth Moncada Ruiz</a:t>
            </a:r>
          </a:p>
          <a:p>
            <a:r>
              <a:rPr lang="es-CO" sz="2800" dirty="0" smtClean="0">
                <a:latin typeface="Candara cuerpo"/>
              </a:rPr>
              <a:t>Edith Palacio Montoya</a:t>
            </a:r>
          </a:p>
          <a:p>
            <a:r>
              <a:rPr lang="es-CO" sz="2800" dirty="0" smtClean="0">
                <a:latin typeface="Candara cuerpo"/>
              </a:rPr>
              <a:t>Cindy Rojas Urueña</a:t>
            </a:r>
            <a:endParaRPr lang="es-CO" sz="2800" dirty="0">
              <a:latin typeface="Candara cuerpo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3568" y="2996952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Candara titulo"/>
              </a:rPr>
              <a:t>PLAN DE LECCION</a:t>
            </a:r>
            <a:endParaRPr lang="es-CO" sz="3200" dirty="0">
              <a:latin typeface="Candara titulo"/>
            </a:endParaRPr>
          </a:p>
        </p:txBody>
      </p:sp>
      <p:pic>
        <p:nvPicPr>
          <p:cNvPr id="1026" name="Picture 2" descr="C:\Users\Administrador\Desktop\colla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472" y="3857604"/>
            <a:ext cx="4000528" cy="30003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7976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620688"/>
            <a:ext cx="8424936" cy="924475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Candara titulo"/>
              </a:rPr>
              <a:t>INTRODUCCION</a:t>
            </a:r>
            <a:endParaRPr lang="es-CO" b="1" dirty="0">
              <a:solidFill>
                <a:schemeClr val="tx1"/>
              </a:solidFill>
              <a:latin typeface="Candara titulo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169368"/>
            <a:ext cx="8856984" cy="568863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800" b="1" dirty="0" smtClean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ES" sz="2800" b="1" dirty="0" smtClean="0">
                <a:solidFill>
                  <a:schemeClr val="tx1"/>
                </a:solidFill>
                <a:latin typeface="Candara cuerpo"/>
              </a:rPr>
              <a:t>OBJETIVOS</a:t>
            </a:r>
            <a:r>
              <a:rPr lang="es-ES" sz="2800" b="1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ES" sz="2800" dirty="0">
                <a:solidFill>
                  <a:schemeClr val="tx1"/>
                </a:solidFill>
                <a:latin typeface="Candara cuerpo"/>
              </a:rPr>
              <a:t>Al finalizar esta presentación se habrá logrado</a:t>
            </a:r>
            <a:r>
              <a:rPr lang="es-ES" sz="2800" dirty="0" smtClean="0">
                <a:solidFill>
                  <a:schemeClr val="tx1"/>
                </a:solidFill>
                <a:latin typeface="Candara cuerpo"/>
              </a:rPr>
              <a:t>:</a:t>
            </a: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514350" indent="-514350">
              <a:buNone/>
            </a:pPr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1. Recibir </a:t>
            </a:r>
            <a:r>
              <a:rPr lang="es-CO" sz="2800" dirty="0">
                <a:solidFill>
                  <a:schemeClr val="tx1"/>
                </a:solidFill>
                <a:latin typeface="Candara cuerpo"/>
              </a:rPr>
              <a:t>información personal e institucional de los </a:t>
            </a:r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participantes</a:t>
            </a: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O" sz="2800" dirty="0">
                <a:solidFill>
                  <a:schemeClr val="tx1"/>
                </a:solidFill>
                <a:latin typeface="Candara cuerpo"/>
              </a:rPr>
              <a:t>2. Comunicar normas a seguir durante la capacitación.</a:t>
            </a:r>
          </a:p>
          <a:p>
            <a:endParaRPr lang="es-CO" dirty="0"/>
          </a:p>
        </p:txBody>
      </p:sp>
      <p:sp>
        <p:nvSpPr>
          <p:cNvPr id="4" name="3 CuadroTexto"/>
          <p:cNvSpPr txBox="1"/>
          <p:nvPr/>
        </p:nvSpPr>
        <p:spPr>
          <a:xfrm>
            <a:off x="251520" y="267618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i="1" dirty="0">
                <a:latin typeface="Candara titulo"/>
              </a:rPr>
              <a:t>LECCION 1:</a:t>
            </a:r>
            <a:endParaRPr lang="es-CO" sz="3200" i="1" dirty="0">
              <a:latin typeface="Candara titul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74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0486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s-CO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3</a:t>
            </a:r>
            <a:r>
              <a:rPr lang="es-CO" sz="2800" dirty="0">
                <a:solidFill>
                  <a:schemeClr val="tx1"/>
                </a:solidFill>
                <a:latin typeface="Candara cuerpo"/>
              </a:rPr>
              <a:t>. Informar a los participantes sobre: </a:t>
            </a:r>
            <a:endParaRPr lang="es-CO" sz="2800" dirty="0" smtClean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2800" dirty="0">
                <a:solidFill>
                  <a:schemeClr val="tx1"/>
                </a:solidFill>
                <a:latin typeface="Candara cuerpo"/>
              </a:rPr>
              <a:t> </a:t>
            </a:r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 Organizadores</a:t>
            </a:r>
            <a:r>
              <a:rPr lang="es-CO" sz="2800" dirty="0">
                <a:solidFill>
                  <a:schemeClr val="tx1"/>
                </a:solidFill>
                <a:latin typeface="Candara cuerpo"/>
              </a:rPr>
              <a:t>, instructores y personal de </a:t>
            </a:r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apoyo.</a:t>
            </a: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 Propósito</a:t>
            </a:r>
            <a:r>
              <a:rPr lang="es-CO" sz="2800" dirty="0">
                <a:solidFill>
                  <a:schemeClr val="tx1"/>
                </a:solidFill>
                <a:latin typeface="Candara cuerpo"/>
              </a:rPr>
              <a:t>, objetivos y </a:t>
            </a:r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método.</a:t>
            </a: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 Materiales </a:t>
            </a:r>
            <a:r>
              <a:rPr lang="es-CO" sz="2800" dirty="0">
                <a:solidFill>
                  <a:schemeClr val="tx1"/>
                </a:solidFill>
                <a:latin typeface="Candara cuerpo"/>
              </a:rPr>
              <a:t>a utilizar, detalles logísticos y </a:t>
            </a:r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agenda.</a:t>
            </a: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O" sz="2800" dirty="0">
                <a:solidFill>
                  <a:schemeClr val="tx1"/>
                </a:solidFill>
                <a:latin typeface="Candara cuerpo"/>
              </a:rPr>
              <a:t>4. Realizar una actividad rompe hielo </a:t>
            </a:r>
            <a:endParaRPr lang="es-CO" sz="2800" dirty="0" smtClean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O" sz="2800" dirty="0">
                <a:solidFill>
                  <a:schemeClr val="tx1"/>
                </a:solidFill>
                <a:latin typeface="Candara cuerpo"/>
              </a:rPr>
              <a:t>5. Describir algunas generalidades de las inundaciones</a:t>
            </a:r>
          </a:p>
          <a:p>
            <a:endParaRPr lang="es-CO" dirty="0">
              <a:solidFill>
                <a:schemeClr val="tx1"/>
              </a:solidFill>
              <a:latin typeface="Candara cuerp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58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358246" cy="1028720"/>
          </a:xfrm>
        </p:spPr>
        <p:txBody>
          <a:bodyPr>
            <a:normAutofit/>
          </a:bodyPr>
          <a:lstStyle/>
          <a:p>
            <a:r>
              <a:rPr lang="es-ES_tradnl" dirty="0" smtClean="0">
                <a:solidFill>
                  <a:schemeClr val="tx1"/>
                </a:solidFill>
                <a:latin typeface="Candara titulo"/>
              </a:rPr>
              <a:t>PROPOSITO DEL PROGRAMA</a:t>
            </a:r>
            <a:endParaRPr lang="es-AR" dirty="0">
              <a:solidFill>
                <a:schemeClr val="tx1"/>
              </a:solidFill>
              <a:latin typeface="Candara titulo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1981201"/>
            <a:ext cx="8143932" cy="3841375"/>
          </a:xfrm>
        </p:spPr>
        <p:txBody>
          <a:bodyPr/>
          <a:lstStyle/>
          <a:p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Proporcionar a los participantes los conocimientos y habilidades necesarias para actuar en una emergencia de inundaciones, identificar posibles amenazas y medidas preventivas.</a:t>
            </a:r>
            <a:endParaRPr lang="es-AR" sz="2800" dirty="0" smtClean="0">
              <a:solidFill>
                <a:schemeClr val="tx1"/>
              </a:solidFill>
              <a:latin typeface="Candara cuerpo"/>
            </a:endParaRPr>
          </a:p>
          <a:p>
            <a:endParaRPr lang="es-A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71472" y="714357"/>
            <a:ext cx="8072494" cy="5108220"/>
          </a:xfrm>
        </p:spPr>
        <p:txBody>
          <a:bodyPr>
            <a:normAutofit/>
          </a:bodyPr>
          <a:lstStyle/>
          <a:p>
            <a:r>
              <a:rPr lang="es-ES_tradnl" sz="2800" dirty="0" smtClean="0">
                <a:solidFill>
                  <a:schemeClr val="tx1"/>
                </a:solidFill>
                <a:latin typeface="Candara cuerpo"/>
              </a:rPr>
              <a:t>OBJETIVO DEL PROGRAMA.</a:t>
            </a:r>
          </a:p>
          <a:p>
            <a:endParaRPr lang="es-ES_tradnl" sz="2800" dirty="0" smtClean="0">
              <a:solidFill>
                <a:schemeClr val="tx1"/>
              </a:solidFill>
              <a:latin typeface="Candara cuerpo"/>
            </a:endParaRPr>
          </a:p>
          <a:p>
            <a:pPr>
              <a:buNone/>
            </a:pPr>
            <a:r>
              <a:rPr lang="es-ES_tradnl" sz="2800" dirty="0" smtClean="0">
                <a:solidFill>
                  <a:schemeClr val="tx1"/>
                </a:solidFill>
                <a:latin typeface="Candara cuerpo"/>
              </a:rPr>
              <a:t> </a:t>
            </a:r>
          </a:p>
          <a:p>
            <a:r>
              <a:rPr lang="es-ES_tradnl" sz="2800" dirty="0" smtClean="0">
                <a:solidFill>
                  <a:schemeClr val="tx1"/>
                </a:solidFill>
                <a:latin typeface="Candara cuerpo"/>
              </a:rPr>
              <a:t>METODO DE EDUCACION.</a:t>
            </a:r>
          </a:p>
          <a:p>
            <a:endParaRPr lang="es-ES_tradnl" sz="2800" dirty="0" smtClean="0">
              <a:solidFill>
                <a:schemeClr val="tx1"/>
              </a:solidFill>
              <a:latin typeface="Candara cuerpo"/>
            </a:endParaRPr>
          </a:p>
          <a:p>
            <a:pPr>
              <a:buNone/>
            </a:pPr>
            <a:endParaRPr lang="es-ES_tradnl" sz="28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ES_tradnl" sz="2800" dirty="0" smtClean="0">
                <a:solidFill>
                  <a:schemeClr val="tx1"/>
                </a:solidFill>
                <a:latin typeface="Candara cuerpo"/>
              </a:rPr>
              <a:t>AGENDA.</a:t>
            </a:r>
            <a:endParaRPr lang="es-AR" sz="2800" dirty="0">
              <a:solidFill>
                <a:schemeClr val="tx1"/>
              </a:solidFill>
              <a:latin typeface="Candara cuerp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5229200"/>
            <a:ext cx="8640960" cy="1443770"/>
          </a:xfrm>
        </p:spPr>
        <p:txBody>
          <a:bodyPr>
            <a:normAutofit/>
          </a:bodyPr>
          <a:lstStyle/>
          <a:p>
            <a:r>
              <a:rPr lang="es-CO" dirty="0">
                <a:solidFill>
                  <a:schemeClr val="tx1"/>
                </a:solidFill>
              </a:rPr>
              <a:t>BOGOTÁ, Colombia, abr. 30, 2011.- Colombia, país afectado en el último año por una intensa temporada de lluvias, iniciará su reconstrucción entre junio y julio próximos, cuando termine el fenómeno climatológico de "La </a:t>
            </a:r>
            <a:r>
              <a:rPr lang="es-CO" dirty="0" smtClean="0">
                <a:solidFill>
                  <a:schemeClr val="tx1"/>
                </a:solidFill>
              </a:rPr>
              <a:t>Niña”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664" y="404664"/>
            <a:ext cx="6703110" cy="47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040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924475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/>
            </a:r>
            <a:br>
              <a:rPr lang="es-ES" b="1" dirty="0" smtClean="0">
                <a:solidFill>
                  <a:schemeClr val="tx1"/>
                </a:solidFill>
              </a:rPr>
            </a:br>
            <a:r>
              <a:rPr lang="es-ES" b="1" dirty="0" smtClean="0">
                <a:solidFill>
                  <a:schemeClr val="tx1"/>
                </a:solidFill>
                <a:latin typeface="Candara titulo"/>
              </a:rPr>
              <a:t>GENERALIDADES DE LAS INUNDACIONES</a:t>
            </a:r>
            <a:endParaRPr lang="es-CO" b="1" dirty="0">
              <a:solidFill>
                <a:schemeClr val="tx1"/>
              </a:solidFill>
              <a:latin typeface="Candara titulo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196752"/>
            <a:ext cx="8424936" cy="52565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3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3000" dirty="0" smtClean="0">
                <a:solidFill>
                  <a:schemeClr val="tx1"/>
                </a:solidFill>
                <a:latin typeface="Candara cuerpo"/>
              </a:rPr>
              <a:t>OBJETIVOS:</a:t>
            </a:r>
          </a:p>
          <a:p>
            <a:pPr marL="0" indent="0">
              <a:buNone/>
            </a:pPr>
            <a:endParaRPr lang="es-ES" sz="3000" dirty="0" smtClean="0">
              <a:solidFill>
                <a:schemeClr val="tx1"/>
              </a:solidFill>
              <a:latin typeface="Candara cuerpo"/>
            </a:endParaRPr>
          </a:p>
          <a:p>
            <a:pPr lvl="0">
              <a:buNone/>
            </a:pPr>
            <a:r>
              <a:rPr lang="es-ES" sz="3000" dirty="0" smtClean="0">
                <a:solidFill>
                  <a:schemeClr val="tx1"/>
                </a:solidFill>
                <a:latin typeface="Candara cuerpo"/>
              </a:rPr>
              <a:t>1.Definir </a:t>
            </a:r>
            <a:r>
              <a:rPr lang="es-ES" sz="3000" dirty="0">
                <a:solidFill>
                  <a:schemeClr val="tx1"/>
                </a:solidFill>
                <a:latin typeface="Candara cuerpo"/>
              </a:rPr>
              <a:t>que es  emergencia, desastre, una catástrofe amenaza, </a:t>
            </a:r>
            <a:r>
              <a:rPr lang="es-ES" sz="3000" dirty="0" smtClean="0">
                <a:solidFill>
                  <a:schemeClr val="tx1"/>
                </a:solidFill>
                <a:latin typeface="Candara cuerpo"/>
              </a:rPr>
              <a:t>vulnerabilidad</a:t>
            </a:r>
            <a:r>
              <a:rPr lang="es-ES" sz="3000" dirty="0">
                <a:solidFill>
                  <a:schemeClr val="tx1"/>
                </a:solidFill>
                <a:latin typeface="Candara cuerpo"/>
              </a:rPr>
              <a:t>, nivel de riesgo  e  inundación</a:t>
            </a:r>
            <a:r>
              <a:rPr lang="es-ES" sz="30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lvl="0">
              <a:buFont typeface="+mj-lt"/>
              <a:buAutoNum type="arabicPeriod"/>
            </a:pP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lvl="0">
              <a:buNone/>
            </a:pP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2.Describir </a:t>
            </a:r>
            <a:r>
              <a:rPr lang="es-CR" sz="3000" dirty="0">
                <a:solidFill>
                  <a:schemeClr val="tx1"/>
                </a:solidFill>
                <a:latin typeface="Candara cuerpo"/>
              </a:rPr>
              <a:t>los tipos de inundación.</a:t>
            </a: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512" y="12832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i="1" dirty="0">
                <a:latin typeface="Candara titulo"/>
              </a:rPr>
              <a:t>LECCION 2</a:t>
            </a:r>
            <a:r>
              <a:rPr lang="es-ES" sz="2800" b="1" i="1" dirty="0"/>
              <a:t>:</a:t>
            </a:r>
            <a:endParaRPr lang="es-CO" sz="2800" i="1" dirty="0"/>
          </a:p>
        </p:txBody>
      </p:sp>
    </p:spTree>
    <p:extLst>
      <p:ext uri="{BB962C8B-B14F-4D97-AF65-F5344CB8AC3E}">
        <p14:creationId xmlns:p14="http://schemas.microsoft.com/office/powerpoint/2010/main" xmlns="" val="200665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16633"/>
            <a:ext cx="8424936" cy="5742166"/>
          </a:xfrm>
        </p:spPr>
        <p:txBody>
          <a:bodyPr/>
          <a:lstStyle/>
          <a:p>
            <a:pPr marL="0" lvl="0" indent="0">
              <a:buNone/>
            </a:pPr>
            <a:endParaRPr lang="es-CR" sz="3200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3. Identificar </a:t>
            </a:r>
            <a:r>
              <a:rPr lang="es-CR" sz="3200" dirty="0">
                <a:solidFill>
                  <a:schemeClr val="tx1"/>
                </a:solidFill>
                <a:latin typeface="Candara cuerpo"/>
              </a:rPr>
              <a:t>causas de las inundaciones</a:t>
            </a: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lvl="0" indent="0">
              <a:buNone/>
            </a:pP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ES" sz="3200" dirty="0" smtClean="0">
                <a:solidFill>
                  <a:schemeClr val="tx1"/>
                </a:solidFill>
                <a:latin typeface="Candara cuerpo"/>
              </a:rPr>
              <a:t>4. En </a:t>
            </a:r>
            <a:r>
              <a:rPr lang="es-ES" sz="3200" dirty="0">
                <a:solidFill>
                  <a:schemeClr val="tx1"/>
                </a:solidFill>
                <a:latin typeface="Candara cuerpo"/>
              </a:rPr>
              <a:t>un ejercicio simulado. Identificar en el mapa las zonas vulnerables y explicar porque lo  considera.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764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http://www.proyectosalonhogar.com/Ciencia_al_Dia/otros.12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0648"/>
            <a:ext cx="6264696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395536" y="5517232"/>
            <a:ext cx="810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i="1" dirty="0">
                <a:latin typeface="Candara cuerpo"/>
              </a:rPr>
              <a:t>5 de octubre 2005 en el cantón Panaba, Santiago Atitlan, Guatemala”</a:t>
            </a:r>
            <a:endParaRPr lang="es-CO" dirty="0">
              <a:latin typeface="Candara cuerpo"/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xmlns="" val="392333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548680"/>
            <a:ext cx="8496944" cy="501317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CO" sz="3200" dirty="0" smtClean="0">
              <a:solidFill>
                <a:schemeClr val="tx1"/>
              </a:solidFill>
            </a:endParaRPr>
          </a:p>
          <a:p>
            <a:r>
              <a:rPr lang="es-CO" sz="3200" dirty="0" smtClean="0">
                <a:solidFill>
                  <a:schemeClr val="tx1"/>
                </a:solidFill>
              </a:rPr>
              <a:t>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Emergencia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.</a:t>
            </a:r>
            <a:endParaRPr lang="es-CO" sz="32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Desastre.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Catástrofe.</a:t>
            </a:r>
            <a:endParaRPr lang="es-CO" sz="32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Amenaza.</a:t>
            </a:r>
            <a:endParaRPr lang="es-CO" sz="32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Vulnerabilidad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.</a:t>
            </a:r>
            <a:endParaRPr lang="es-CO" sz="32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 Nivel de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riesgo.</a:t>
            </a:r>
            <a:endParaRPr lang="es-CO" sz="32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inundaciones.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491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4221088"/>
            <a:ext cx="8496944" cy="2736303"/>
          </a:xfrm>
        </p:spPr>
        <p:txBody>
          <a:bodyPr>
            <a:normAutofit/>
          </a:bodyPr>
          <a:lstStyle/>
          <a:p>
            <a:endParaRPr lang="es-CO" dirty="0" smtClean="0"/>
          </a:p>
          <a:p>
            <a:endParaRPr lang="es-CO" dirty="0" smtClean="0">
              <a:solidFill>
                <a:schemeClr val="tx1"/>
              </a:solidFill>
            </a:endParaRPr>
          </a:p>
          <a:p>
            <a:r>
              <a:rPr lang="es-CO" dirty="0" smtClean="0">
                <a:solidFill>
                  <a:schemeClr val="tx1"/>
                </a:solidFill>
              </a:rPr>
              <a:t>Inundación </a:t>
            </a:r>
            <a:r>
              <a:rPr lang="es-CO" dirty="0">
                <a:solidFill>
                  <a:schemeClr val="tx1"/>
                </a:solidFill>
              </a:rPr>
              <a:t>en una de las regiones afectadas por el invierno del 2011en Colombia.</a:t>
            </a:r>
          </a:p>
          <a:p>
            <a:endParaRPr lang="es-CO" dirty="0"/>
          </a:p>
        </p:txBody>
      </p:sp>
      <p:pic>
        <p:nvPicPr>
          <p:cNvPr id="4" name="3 Imagen" descr="http://www.cadenaser.com/recorte/20080905csrcsrint_3/XLCO/Ies/Inundaciones-provocadas-tormenta-Hanna-Gonaives-Haiti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2656"/>
            <a:ext cx="7344816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0869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88640"/>
            <a:ext cx="8784976" cy="63367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s-ES" sz="32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s-ES" sz="3200" b="1" dirty="0" smtClean="0">
                <a:solidFill>
                  <a:schemeClr val="tx1"/>
                </a:solidFill>
                <a:latin typeface="Candara titulo"/>
              </a:rPr>
              <a:t>TIPO DE INUNDACIONES</a:t>
            </a:r>
            <a:r>
              <a:rPr lang="es-ES" sz="3200" b="1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es-ES" sz="28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800" b="1" dirty="0" smtClean="0">
              <a:solidFill>
                <a:schemeClr val="tx1"/>
              </a:solidFill>
            </a:endParaRPr>
          </a:p>
          <a:p>
            <a:r>
              <a:rPr lang="es-CO" sz="3200" dirty="0">
                <a:solidFill>
                  <a:schemeClr val="tx1"/>
                </a:solidFill>
                <a:latin typeface="Candara cuerpo"/>
              </a:rPr>
              <a:t>Inundaciones pluviales y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fluviales.</a:t>
            </a:r>
          </a:p>
          <a:p>
            <a:r>
              <a:rPr lang="es-CO" sz="3200" dirty="0">
                <a:solidFill>
                  <a:schemeClr val="tx1"/>
                </a:solidFill>
                <a:latin typeface="Candara cuerpo"/>
              </a:rPr>
              <a:t>Inundaciones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costeras.</a:t>
            </a: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Inundaciones repentinas.</a:t>
            </a: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Inundaciones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lentas o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progresivas. </a:t>
            </a: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Inundaciones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por nivel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freático.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xmlns="" val="403022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332656"/>
            <a:ext cx="7125113" cy="924475"/>
          </a:xfrm>
        </p:spPr>
        <p:txBody>
          <a:bodyPr/>
          <a:lstStyle/>
          <a:p>
            <a:r>
              <a:rPr lang="es-ES" dirty="0" smtClean="0">
                <a:solidFill>
                  <a:schemeClr val="tx1"/>
                </a:solidFill>
                <a:latin typeface="Candara titulo"/>
              </a:rPr>
              <a:t>INUNDACIONES COSTERAS</a:t>
            </a:r>
            <a:endParaRPr lang="es-CO" dirty="0">
              <a:solidFill>
                <a:schemeClr val="tx1"/>
              </a:solidFill>
              <a:latin typeface="Candara titulo"/>
            </a:endParaRPr>
          </a:p>
        </p:txBody>
      </p:sp>
      <p:pic>
        <p:nvPicPr>
          <p:cNvPr id="4" name="3 Marcador de contenido" descr="http://www.diariodominicano.com/imagenes/3/haiti-irene.jpg">
            <a:hlinkClick r:id="rId2" tooltip="&quot;&quot;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416824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4680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chemeClr val="tx1"/>
                </a:solidFill>
                <a:latin typeface="Candara titulo"/>
              </a:rPr>
              <a:t>INUNDACIONES POR NIVEL FREATICO</a:t>
            </a:r>
            <a:endParaRPr lang="es-CO" dirty="0">
              <a:solidFill>
                <a:schemeClr val="tx1"/>
              </a:solidFill>
              <a:latin typeface="Candara titulo"/>
            </a:endParaRPr>
          </a:p>
        </p:txBody>
      </p:sp>
      <p:pic>
        <p:nvPicPr>
          <p:cNvPr id="4" name="3 Marcador de contenido" descr="http://www.geotermica.com/images/skema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660650" y="2355215"/>
            <a:ext cx="4267200" cy="3093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4674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76672"/>
            <a:ext cx="8280920" cy="590465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sz="3200" b="1" dirty="0" smtClean="0">
                <a:solidFill>
                  <a:schemeClr val="tx1"/>
                </a:solidFill>
                <a:latin typeface="Candara titulo"/>
              </a:rPr>
              <a:t>CAUSAS DE LAS INUNDACIONES:</a:t>
            </a:r>
          </a:p>
          <a:p>
            <a:pPr marL="0" indent="0">
              <a:buNone/>
            </a:pPr>
            <a:endParaRPr lang="es-ES" sz="28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sz="2800" b="1" dirty="0" smtClean="0">
              <a:solidFill>
                <a:schemeClr val="tx1"/>
              </a:solidFill>
            </a:endParaRPr>
          </a:p>
          <a:p>
            <a:r>
              <a:rPr lang="es-CR" sz="3200" dirty="0">
                <a:solidFill>
                  <a:schemeClr val="tx1"/>
                </a:solidFill>
                <a:latin typeface="Candara cuerpo"/>
              </a:rPr>
              <a:t>Falta de absorción del </a:t>
            </a: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suelo. </a:t>
            </a:r>
          </a:p>
          <a:p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r>
              <a:rPr lang="es-CR" sz="3200" dirty="0">
                <a:solidFill>
                  <a:schemeClr val="tx1"/>
                </a:solidFill>
                <a:latin typeface="Candara cuerpo"/>
              </a:rPr>
              <a:t>Inundaciones </a:t>
            </a: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súbitas.</a:t>
            </a:r>
          </a:p>
          <a:p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r>
              <a:rPr lang="es-CR" sz="3200" dirty="0">
                <a:solidFill>
                  <a:schemeClr val="tx1"/>
                </a:solidFill>
                <a:latin typeface="Candara cuerpo"/>
              </a:rPr>
              <a:t>Inundaciones por lluvias </a:t>
            </a: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torrenciales.</a:t>
            </a:r>
          </a:p>
          <a:p>
            <a:pPr marL="0" indent="0">
              <a:buNone/>
            </a:pP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r>
              <a:rPr lang="es-CR" sz="3200" dirty="0">
                <a:solidFill>
                  <a:schemeClr val="tx1"/>
                </a:solidFill>
                <a:latin typeface="Candara cuerpo"/>
              </a:rPr>
              <a:t>Desbordamiento de </a:t>
            </a: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ríos.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63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50250"/>
            <a:ext cx="8568952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>
                <a:solidFill>
                  <a:schemeClr val="tx1"/>
                </a:solidFill>
                <a:latin typeface="Candara titulo"/>
              </a:rPr>
              <a:t>SISTEMA ALERTA-ALARMA</a:t>
            </a:r>
            <a:endParaRPr lang="es-CO" b="1" dirty="0">
              <a:solidFill>
                <a:schemeClr val="tx1"/>
              </a:solidFill>
              <a:latin typeface="Candara titulo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52565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ES" sz="3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3000" dirty="0" smtClean="0">
                <a:solidFill>
                  <a:schemeClr val="tx1"/>
                </a:solidFill>
                <a:latin typeface="Candara cuerpo"/>
              </a:rPr>
              <a:t>OBJETIVOS:</a:t>
            </a:r>
          </a:p>
          <a:p>
            <a:pPr lvl="0">
              <a:buNone/>
            </a:pP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1.Definir </a:t>
            </a:r>
            <a:r>
              <a:rPr lang="es-CR" sz="3000" dirty="0">
                <a:solidFill>
                  <a:schemeClr val="tx1"/>
                </a:solidFill>
                <a:latin typeface="Candara cuerpo"/>
              </a:rPr>
              <a:t>que es alerta y alarma</a:t>
            </a: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lvl="0" indent="0">
              <a:buNone/>
            </a:pP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2. Identificar </a:t>
            </a:r>
            <a:r>
              <a:rPr lang="es-CR" sz="3000" dirty="0">
                <a:solidFill>
                  <a:schemeClr val="tx1"/>
                </a:solidFill>
                <a:latin typeface="Candara cuerpo"/>
              </a:rPr>
              <a:t>el sistema alerta temprana. </a:t>
            </a:r>
            <a:endParaRPr lang="es-CR" sz="3000" dirty="0" smtClean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3. Reconocer </a:t>
            </a:r>
            <a:r>
              <a:rPr lang="es-CR" sz="3000" dirty="0">
                <a:solidFill>
                  <a:schemeClr val="tx1"/>
                </a:solidFill>
                <a:latin typeface="Candara cuerpo"/>
              </a:rPr>
              <a:t>las tres fases del sistema de alerta temprana</a:t>
            </a: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lvl="0" indent="0">
              <a:buNone/>
            </a:pP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4. Ubicar </a:t>
            </a:r>
            <a:r>
              <a:rPr lang="es-CR" sz="3000" dirty="0">
                <a:solidFill>
                  <a:schemeClr val="tx1"/>
                </a:solidFill>
                <a:latin typeface="Candara cuerpo"/>
              </a:rPr>
              <a:t>alertas y alarmas en el mapa.</a:t>
            </a: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dirty="0">
              <a:latin typeface="Candara cuerpo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7504" y="18864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i="1" dirty="0">
                <a:latin typeface="Candara titulo"/>
              </a:rPr>
              <a:t>LECCION 3</a:t>
            </a:r>
            <a:r>
              <a:rPr lang="es-ES" sz="2800" b="1" i="1" dirty="0"/>
              <a:t>:</a:t>
            </a:r>
            <a:endParaRPr lang="es-CO" sz="2800" i="1" dirty="0"/>
          </a:p>
        </p:txBody>
      </p:sp>
    </p:spTree>
    <p:extLst>
      <p:ext uri="{BB962C8B-B14F-4D97-AF65-F5344CB8AC3E}">
        <p14:creationId xmlns:p14="http://schemas.microsoft.com/office/powerpoint/2010/main" xmlns="" val="39988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60649"/>
            <a:ext cx="8280920" cy="2664295"/>
          </a:xfrm>
        </p:spPr>
        <p:txBody>
          <a:bodyPr/>
          <a:lstStyle/>
          <a:p>
            <a:pPr marL="0" indent="0">
              <a:buNone/>
            </a:pPr>
            <a:r>
              <a:rPr lang="es-ES" sz="3200" dirty="0" smtClean="0">
                <a:solidFill>
                  <a:schemeClr val="tx1"/>
                </a:solidFill>
                <a:latin typeface="Candara cuerpo"/>
              </a:rPr>
              <a:t>Alerta </a:t>
            </a:r>
          </a:p>
          <a:p>
            <a:pPr marL="0" indent="0">
              <a:buNone/>
            </a:pPr>
            <a:r>
              <a:rPr lang="es-ES" sz="3200" dirty="0" smtClean="0">
                <a:solidFill>
                  <a:schemeClr val="tx1"/>
                </a:solidFill>
                <a:latin typeface="Candara cuerpo"/>
              </a:rPr>
              <a:t>Alarma</a:t>
            </a:r>
          </a:p>
          <a:p>
            <a:endParaRPr lang="es-CO" dirty="0"/>
          </a:p>
        </p:txBody>
      </p:sp>
      <p:pic>
        <p:nvPicPr>
          <p:cNvPr id="4" name="3 Imagen" descr="http://t1.gstatic.com/images?q=tbn:ANd9GcR9toqLPfIGEf-jnQxbfuZqp5y2txWs78otvQg1ZUtqbsyPVfyES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679327"/>
            <a:ext cx="4968552" cy="4968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4073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332657"/>
            <a:ext cx="8496944" cy="626469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sz="2800" b="1" dirty="0" smtClean="0">
                <a:solidFill>
                  <a:schemeClr val="tx1"/>
                </a:solidFill>
                <a:latin typeface="Candara titulo"/>
              </a:rPr>
              <a:t>SISTEMA ALERTA TEMPRANA:</a:t>
            </a:r>
          </a:p>
          <a:p>
            <a:pPr marL="0" indent="0" algn="ctr">
              <a:buNone/>
            </a:pPr>
            <a:endParaRPr lang="es-ES" sz="2800" b="1" dirty="0" smtClean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O" sz="3000" b="1" i="1" dirty="0">
                <a:solidFill>
                  <a:schemeClr val="tx1"/>
                </a:solidFill>
                <a:latin typeface="Candara cuerpo"/>
              </a:rPr>
              <a:t>Elementos a </a:t>
            </a:r>
            <a:r>
              <a:rPr lang="es-CO" sz="3000" b="1" i="1" dirty="0" smtClean="0">
                <a:solidFill>
                  <a:schemeClr val="tx1"/>
                </a:solidFill>
                <a:latin typeface="Candara cuerpo"/>
              </a:rPr>
              <a:t>saber:</a:t>
            </a:r>
          </a:p>
          <a:p>
            <a:pPr marL="0" indent="0">
              <a:buNone/>
            </a:pPr>
            <a:endParaRPr lang="es-CO" sz="30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Conocimiento </a:t>
            </a:r>
            <a:r>
              <a:rPr lang="es-CO" sz="3000" dirty="0">
                <a:solidFill>
                  <a:schemeClr val="tx1"/>
                </a:solidFill>
                <a:latin typeface="Candara cuerpo"/>
              </a:rPr>
              <a:t>y mapeo de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amenazas. </a:t>
            </a:r>
          </a:p>
          <a:p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lvl="0"/>
            <a:r>
              <a:rPr lang="es-CO" sz="3000" dirty="0">
                <a:solidFill>
                  <a:schemeClr val="tx1"/>
                </a:solidFill>
                <a:latin typeface="Candara cuerpo"/>
              </a:rPr>
              <a:t>Monitoreo y pronóstico de eventos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inminentes. </a:t>
            </a:r>
          </a:p>
          <a:p>
            <a:pPr lvl="0"/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lvl="0"/>
            <a:r>
              <a:rPr lang="es-CO" sz="3000" dirty="0">
                <a:solidFill>
                  <a:schemeClr val="tx1"/>
                </a:solidFill>
                <a:latin typeface="Candara cuerpo"/>
              </a:rPr>
              <a:t>Proceso y difusión de alertas comprensibles a las autoridades políticas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y población .</a:t>
            </a:r>
          </a:p>
          <a:p>
            <a:pPr lvl="0"/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lvl="0"/>
            <a:r>
              <a:rPr lang="es-CO" sz="3000" dirty="0">
                <a:solidFill>
                  <a:schemeClr val="tx1"/>
                </a:solidFill>
                <a:latin typeface="Candara cuerpo"/>
              </a:rPr>
              <a:t>Adopción de medidas apropiadas y oportunas en respuesta a tales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alerta</a:t>
            </a:r>
            <a:r>
              <a:rPr lang="es-CO" sz="3000" dirty="0" smtClean="0">
                <a:solidFill>
                  <a:schemeClr val="tx1"/>
                </a:solidFill>
              </a:rPr>
              <a:t>s</a:t>
            </a:r>
            <a:r>
              <a:rPr lang="es-CO" sz="3000" dirty="0">
                <a:solidFill>
                  <a:schemeClr val="tx1"/>
                </a:solidFill>
              </a:rPr>
              <a:t>. 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xmlns="" val="108316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52565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800" b="1" dirty="0" smtClean="0">
                <a:solidFill>
                  <a:schemeClr val="tx1"/>
                </a:solidFill>
                <a:latin typeface="Candara titulo"/>
              </a:rPr>
              <a:t>FASES DEL SISTEMA DE ALERTA TEMPRANA</a:t>
            </a:r>
            <a:r>
              <a:rPr lang="es-ES" sz="2800" b="1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endParaRPr lang="es-ES" sz="32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>
                <a:solidFill>
                  <a:schemeClr val="tx1"/>
                </a:solidFill>
                <a:latin typeface="Candara cuerpo"/>
              </a:rPr>
              <a:t>Alerta verde (impacto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). </a:t>
            </a:r>
          </a:p>
          <a:p>
            <a:pPr marL="0" indent="0">
              <a:buNone/>
            </a:pPr>
            <a:endParaRPr lang="es-CO" sz="32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>
                <a:solidFill>
                  <a:schemeClr val="tx1"/>
                </a:solidFill>
                <a:latin typeface="Candara cuerpo"/>
              </a:rPr>
              <a:t>Alerta amarilla (preparación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).</a:t>
            </a:r>
          </a:p>
          <a:p>
            <a:pPr marL="0" indent="0">
              <a:buNone/>
            </a:pPr>
            <a:endParaRPr lang="es-CO" sz="32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>
                <a:solidFill>
                  <a:schemeClr val="tx1"/>
                </a:solidFill>
                <a:latin typeface="Candara cuerpo"/>
              </a:rPr>
              <a:t>Alerta roja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(atención).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767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692696"/>
            <a:ext cx="8964488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/>
            </a:r>
            <a:br>
              <a:rPr lang="es-ES" b="1" dirty="0" smtClean="0">
                <a:solidFill>
                  <a:schemeClr val="tx1"/>
                </a:solidFill>
              </a:rPr>
            </a:br>
            <a:r>
              <a:rPr lang="es-ES" b="1" dirty="0" smtClean="0">
                <a:solidFill>
                  <a:schemeClr val="tx1"/>
                </a:solidFill>
              </a:rPr>
              <a:t/>
            </a:r>
            <a:br>
              <a:rPr lang="es-ES" b="1" dirty="0" smtClean="0">
                <a:solidFill>
                  <a:schemeClr val="tx1"/>
                </a:solidFill>
              </a:rPr>
            </a:br>
            <a:r>
              <a:rPr lang="es-ES" b="1" dirty="0" smtClean="0">
                <a:solidFill>
                  <a:schemeClr val="tx1"/>
                </a:solidFill>
                <a:latin typeface="Candara titulo"/>
              </a:rPr>
              <a:t>MEDIDAS DE PREPARACION ANTE UNA INUNDACION</a:t>
            </a:r>
            <a:endParaRPr lang="es-CO" b="1" dirty="0">
              <a:solidFill>
                <a:schemeClr val="tx1"/>
              </a:solidFill>
              <a:latin typeface="Candara titulo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772816"/>
            <a:ext cx="8964488" cy="496855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es-CR" sz="3000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OBJETIVOS:</a:t>
            </a:r>
          </a:p>
          <a:p>
            <a:pPr lvl="0">
              <a:buNone/>
            </a:pPr>
            <a:endParaRPr lang="es-CR" sz="3000" dirty="0" smtClean="0">
              <a:solidFill>
                <a:schemeClr val="tx1"/>
              </a:solidFill>
              <a:latin typeface="Candara cuerpo"/>
            </a:endParaRPr>
          </a:p>
          <a:p>
            <a:pPr lvl="0">
              <a:buNone/>
            </a:pP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1. Definir </a:t>
            </a:r>
            <a:r>
              <a:rPr lang="es-CR" sz="3000" dirty="0">
                <a:solidFill>
                  <a:schemeClr val="tx1"/>
                </a:solidFill>
                <a:latin typeface="Candara cuerpo"/>
              </a:rPr>
              <a:t>que es punto de encuentro,  preparación, ruta de evacuación y preparación para la evacuación</a:t>
            </a: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lvl="0" indent="0">
              <a:buNone/>
            </a:pP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r>
              <a:rPr lang="es-CR" sz="3000" dirty="0" smtClean="0">
                <a:solidFill>
                  <a:schemeClr val="tx1"/>
                </a:solidFill>
                <a:latin typeface="Candara cuerpo"/>
              </a:rPr>
              <a:t>2. Identificar </a:t>
            </a:r>
            <a:r>
              <a:rPr lang="es-CR" sz="3000" dirty="0">
                <a:solidFill>
                  <a:schemeClr val="tx1"/>
                </a:solidFill>
                <a:latin typeface="Candara cuerpo"/>
              </a:rPr>
              <a:t>amenazas potenciales.</a:t>
            </a: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>
              <a:buFont typeface="+mj-lt"/>
              <a:buAutoNum type="arabicPeriod"/>
            </a:pPr>
            <a:endParaRPr lang="es-CO" dirty="0" smtClean="0"/>
          </a:p>
          <a:p>
            <a:pPr>
              <a:buFont typeface="+mj-lt"/>
              <a:buAutoNum type="arabicPeriod"/>
            </a:pPr>
            <a:endParaRPr lang="es-CO" dirty="0"/>
          </a:p>
        </p:txBody>
      </p:sp>
      <p:sp>
        <p:nvSpPr>
          <p:cNvPr id="4" name="3 CuadroTexto"/>
          <p:cNvSpPr txBox="1"/>
          <p:nvPr/>
        </p:nvSpPr>
        <p:spPr>
          <a:xfrm>
            <a:off x="0" y="0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800" b="1" i="1" dirty="0" smtClean="0">
              <a:latin typeface="Candara titulo"/>
            </a:endParaRPr>
          </a:p>
          <a:p>
            <a:r>
              <a:rPr lang="es-ES" sz="2800" b="1" i="1" dirty="0" smtClean="0">
                <a:latin typeface="Candara titulo"/>
              </a:rPr>
              <a:t>LECCION </a:t>
            </a:r>
            <a:r>
              <a:rPr lang="es-ES" sz="2800" b="1" i="1" dirty="0">
                <a:latin typeface="Candara titulo"/>
              </a:rPr>
              <a:t>4</a:t>
            </a:r>
            <a:r>
              <a:rPr lang="es-ES" sz="2800" b="1" i="1" dirty="0"/>
              <a:t>:</a:t>
            </a:r>
            <a:endParaRPr lang="es-CO" sz="2800" i="1" dirty="0"/>
          </a:p>
        </p:txBody>
      </p:sp>
    </p:spTree>
    <p:extLst>
      <p:ext uri="{BB962C8B-B14F-4D97-AF65-F5344CB8AC3E}">
        <p14:creationId xmlns:p14="http://schemas.microsoft.com/office/powerpoint/2010/main" xmlns="" val="80479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60649"/>
            <a:ext cx="7739019" cy="5598150"/>
          </a:xfrm>
        </p:spPr>
        <p:txBody>
          <a:bodyPr/>
          <a:lstStyle/>
          <a:p>
            <a:pPr marL="0" lvl="0" indent="0">
              <a:buNone/>
            </a:pP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3. Enumerar </a:t>
            </a:r>
            <a:r>
              <a:rPr lang="es-CR" sz="3200" dirty="0">
                <a:solidFill>
                  <a:schemeClr val="tx1"/>
                </a:solidFill>
                <a:latin typeface="Candara cuerpo"/>
              </a:rPr>
              <a:t>medidas de preparación</a:t>
            </a: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lvl="0" indent="0">
              <a:buNone/>
            </a:pP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4. Mencionar </a:t>
            </a:r>
            <a:r>
              <a:rPr lang="es-CR" sz="3200" dirty="0">
                <a:solidFill>
                  <a:schemeClr val="tx1"/>
                </a:solidFill>
                <a:latin typeface="Candara cuerpo"/>
              </a:rPr>
              <a:t>tres factores que contribuyen a aumentar la vulnerabilidad ante un desastre</a:t>
            </a: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lvl="0" indent="0">
              <a:buNone/>
            </a:pP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r>
              <a:rPr lang="es-CR" sz="3200" dirty="0" smtClean="0">
                <a:solidFill>
                  <a:schemeClr val="tx1"/>
                </a:solidFill>
                <a:latin typeface="Candara cuerpo"/>
              </a:rPr>
              <a:t>5. Reconocer </a:t>
            </a:r>
            <a:r>
              <a:rPr lang="es-CR" sz="3200" dirty="0">
                <a:solidFill>
                  <a:schemeClr val="tx1"/>
                </a:solidFill>
                <a:latin typeface="Candara cuerpo"/>
              </a:rPr>
              <a:t>rutas de evacuación seguras y puntos de encuentro.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264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628800"/>
            <a:ext cx="7595003" cy="42299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2800" b="1" dirty="0" smtClean="0"/>
          </a:p>
          <a:p>
            <a:r>
              <a:rPr lang="es-CO" sz="3200" dirty="0" smtClean="0"/>
              <a:t>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Punto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de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encuentro 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sz="3200" dirty="0" smtClean="0">
              <a:solidFill>
                <a:schemeClr val="tx1"/>
              </a:solidFill>
              <a:latin typeface="Candara cuerpo"/>
            </a:endParaRPr>
          </a:p>
          <a:p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 Preparación 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sz="2800" dirty="0" smtClean="0"/>
          </a:p>
          <a:p>
            <a:pPr marL="0" indent="0">
              <a:buNone/>
            </a:pPr>
            <a:r>
              <a:rPr lang="es-CO" sz="2800" dirty="0" smtClean="0"/>
              <a:t>.</a:t>
            </a:r>
            <a:endParaRPr lang="es-CO" sz="2800" dirty="0"/>
          </a:p>
        </p:txBody>
      </p:sp>
      <p:pic>
        <p:nvPicPr>
          <p:cNvPr id="4" name="3 Imagen" descr="http://t2.gstatic.com/images?q=tbn:ANd9GcQbP2bAzsOCoLDfKYFoxy4OBuF_6-qVjUiif-DpTwJkKH8GxkX5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40968"/>
            <a:ext cx="4067944" cy="37170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899592" y="476672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Candara titulo"/>
              </a:rPr>
              <a:t>PREPARACION</a:t>
            </a:r>
            <a:r>
              <a:rPr lang="es-ES" sz="3600" b="1" dirty="0"/>
              <a:t>:</a:t>
            </a:r>
          </a:p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xmlns="" val="317302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85720" y="642918"/>
            <a:ext cx="47525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CO" sz="4400" dirty="0" smtClean="0"/>
          </a:p>
          <a:p>
            <a:endParaRPr lang="es-CO" sz="4400" dirty="0"/>
          </a:p>
          <a:p>
            <a:pPr marL="571500" indent="-571500">
              <a:buFont typeface="Arial" pitchFamily="34" charset="0"/>
              <a:buChar char="•"/>
            </a:pPr>
            <a:r>
              <a:rPr lang="es-CO" sz="3200" dirty="0" smtClean="0">
                <a:latin typeface="Candara cuerpo"/>
              </a:rPr>
              <a:t>Ruta de evacuación</a:t>
            </a:r>
          </a:p>
          <a:p>
            <a:pPr marL="571500" indent="-571500">
              <a:buFont typeface="Arial" pitchFamily="34" charset="0"/>
              <a:buChar char="•"/>
            </a:pPr>
            <a:endParaRPr lang="es-CO" sz="3200" dirty="0" smtClean="0">
              <a:latin typeface="Candara cuerpo"/>
            </a:endParaRPr>
          </a:p>
          <a:p>
            <a:pPr marL="571500" indent="-571500">
              <a:buFont typeface="Arial" pitchFamily="34" charset="0"/>
              <a:buChar char="•"/>
            </a:pPr>
            <a:r>
              <a:rPr lang="es-CO" sz="3200" dirty="0" smtClean="0">
                <a:latin typeface="Candara cuerpo"/>
              </a:rPr>
              <a:t>Preparación </a:t>
            </a:r>
            <a:r>
              <a:rPr lang="es-CO" sz="3200" dirty="0">
                <a:latin typeface="Candara cuerpo"/>
              </a:rPr>
              <a:t>para la evacuación</a:t>
            </a:r>
          </a:p>
        </p:txBody>
      </p:sp>
      <p:pic>
        <p:nvPicPr>
          <p:cNvPr id="5" name="4 Marcador de contenido" descr="http://t2.gstatic.com/images?q=tbn:ANd9GcRvQ_JKo4dwZmEsdoNsaey7IKhAbHyz_E1EFKylVBhz_xpSgD2BVA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857884" y="3500438"/>
            <a:ext cx="3286116" cy="31480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60350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6166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800" b="1" dirty="0" smtClean="0">
                <a:solidFill>
                  <a:schemeClr val="tx1"/>
                </a:solidFill>
                <a:latin typeface="Candara titulo"/>
              </a:rPr>
              <a:t>AMENAZAS POTENCIALES:</a:t>
            </a:r>
          </a:p>
          <a:p>
            <a:pPr>
              <a:buNone/>
            </a:pP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1. Incremento </a:t>
            </a:r>
            <a:r>
              <a:rPr lang="es-CO" sz="3000" dirty="0">
                <a:solidFill>
                  <a:schemeClr val="tx1"/>
                </a:solidFill>
                <a:latin typeface="Candara cuerpo"/>
              </a:rPr>
              <a:t>de la población en áreas marginales con altos niveles de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amenaza</a:t>
            </a:r>
            <a:r>
              <a:rPr lang="es-CO" sz="3000" dirty="0">
                <a:solidFill>
                  <a:schemeClr val="tx1"/>
                </a:solidFill>
                <a:latin typeface="Candara cuerpo"/>
              </a:rPr>
              <a:t>: urbanización informal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>
              <a:buFont typeface="+mj-lt"/>
              <a:buAutoNum type="arabicPeriod"/>
            </a:pP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 lvl="0">
              <a:buNone/>
            </a:pP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2. Trabajos </a:t>
            </a:r>
            <a:r>
              <a:rPr lang="es-CO" sz="3000" dirty="0">
                <a:solidFill>
                  <a:schemeClr val="tx1"/>
                </a:solidFill>
                <a:latin typeface="Candara cuerpo"/>
              </a:rPr>
              <a:t>de ingeniería “recuperan” áreas inundable o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modifican geometría </a:t>
            </a:r>
            <a:r>
              <a:rPr lang="es-CO" sz="3000" dirty="0">
                <a:solidFill>
                  <a:schemeClr val="tx1"/>
                </a:solidFill>
                <a:latin typeface="Candara cuerpo"/>
              </a:rPr>
              <a:t>de las llanuras de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inundación</a:t>
            </a:r>
          </a:p>
          <a:p>
            <a:pPr>
              <a:buFont typeface="+mj-lt"/>
              <a:buAutoNum type="arabicPeriod"/>
            </a:pPr>
            <a:endParaRPr lang="es-CO" dirty="0"/>
          </a:p>
          <a:p>
            <a:pPr>
              <a:buFont typeface="+mj-lt"/>
              <a:buAutoNum type="arabicPeriod"/>
            </a:pPr>
            <a:endParaRPr lang="es-ES" dirty="0" smtClean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xmlns="" val="72965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428604"/>
            <a:ext cx="8001056" cy="60722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AR" sz="3200" dirty="0" smtClean="0">
                <a:solidFill>
                  <a:schemeClr val="tx1"/>
                </a:solidFill>
                <a:latin typeface="Candara cuerpo"/>
              </a:rPr>
              <a:t>3.Flujo </a:t>
            </a:r>
            <a:r>
              <a:rPr lang="es-AR" sz="3200" dirty="0" smtClean="0">
                <a:solidFill>
                  <a:schemeClr val="tx1"/>
                </a:solidFill>
                <a:latin typeface="Candara cuerpo"/>
              </a:rPr>
              <a:t>de agua que sobrepasa las orillas naturales o artificiales de una corriente</a:t>
            </a:r>
            <a:r>
              <a:rPr lang="es-AR" sz="32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endParaRPr lang="es-ES_tradnl" sz="3200" dirty="0" smtClean="0">
              <a:solidFill>
                <a:schemeClr val="tx1"/>
              </a:solidFill>
              <a:latin typeface="Candara cuerpo"/>
            </a:endParaRPr>
          </a:p>
          <a:p>
            <a:endParaRPr lang="es-ES_tradnl" sz="3200" dirty="0" smtClean="0">
              <a:solidFill>
                <a:schemeClr val="tx1"/>
              </a:solidFill>
              <a:latin typeface="Candara cuerpo"/>
            </a:endParaRPr>
          </a:p>
          <a:p>
            <a:endParaRPr lang="es-AR" sz="3200" dirty="0" smtClean="0">
              <a:solidFill>
                <a:schemeClr val="tx1"/>
              </a:solidFill>
              <a:latin typeface="Candara cuerpo"/>
            </a:endParaRPr>
          </a:p>
          <a:p>
            <a:pPr>
              <a:buNone/>
            </a:pPr>
            <a:r>
              <a:rPr lang="es-AR" sz="3200" dirty="0" smtClean="0">
                <a:solidFill>
                  <a:schemeClr val="tx1"/>
                </a:solidFill>
                <a:latin typeface="Candara cuerpo"/>
              </a:rPr>
              <a:t>4. El </a:t>
            </a:r>
            <a:r>
              <a:rPr lang="es-AR" sz="3200" dirty="0" smtClean="0">
                <a:solidFill>
                  <a:schemeClr val="tx1"/>
                </a:solidFill>
                <a:latin typeface="Candara cuerpo"/>
              </a:rPr>
              <a:t>área alrededor del cauce del río que es periódicamente cubierta por agua.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548680"/>
            <a:ext cx="8496944" cy="59766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sz="3200" b="1" dirty="0" smtClean="0">
                <a:solidFill>
                  <a:schemeClr val="tx1"/>
                </a:solidFill>
                <a:latin typeface="Candara cuerpo"/>
              </a:rPr>
              <a:t>MEDIDAS </a:t>
            </a:r>
            <a:r>
              <a:rPr lang="es-CO" sz="3200" b="1" dirty="0">
                <a:solidFill>
                  <a:schemeClr val="tx1"/>
                </a:solidFill>
                <a:latin typeface="Candara cuerpo"/>
              </a:rPr>
              <a:t>DE </a:t>
            </a:r>
            <a:r>
              <a:rPr lang="es-CO" sz="3200" b="1" dirty="0" smtClean="0">
                <a:solidFill>
                  <a:schemeClr val="tx1"/>
                </a:solidFill>
                <a:latin typeface="Candara cuerpo"/>
              </a:rPr>
              <a:t>PREPARACION</a:t>
            </a:r>
          </a:p>
          <a:p>
            <a:pPr marL="0" indent="0">
              <a:buNone/>
            </a:pP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457200" indent="-45720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1. Programas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de capacitación a los comités de emergencia, instituciones y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a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la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comunidad.</a:t>
            </a:r>
          </a:p>
          <a:p>
            <a:pPr marL="0" indent="0">
              <a:buNone/>
            </a:pPr>
            <a:endParaRPr lang="es-CO" sz="3200" dirty="0" smtClean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2. tener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sistemas de comunicación que permanezcan en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operación.</a:t>
            </a:r>
          </a:p>
          <a:p>
            <a:pPr marL="0" indent="0">
              <a:buNone/>
            </a:pP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3. Identificar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zonas de riesgo y diseñar un mapa incluyendo rutas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de evacuación</a:t>
            </a:r>
            <a:r>
              <a:rPr lang="es-CO" sz="3200" dirty="0">
                <a:solidFill>
                  <a:schemeClr val="tx1"/>
                </a:solidFill>
              </a:rPr>
              <a:t>.</a:t>
            </a:r>
          </a:p>
          <a:p>
            <a:pPr marL="0" lvl="0" indent="0">
              <a:buNone/>
            </a:pPr>
            <a:endParaRPr lang="es-CO" sz="2400" dirty="0" smtClean="0"/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xmlns="" val="135706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332656"/>
            <a:ext cx="7667011" cy="585879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4.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Realizar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simulacros para inundaciones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lvl="0" indent="0">
              <a:buNone/>
            </a:pP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5. Tener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almacenados suministros esenciales para la atención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lvl="0" indent="0">
              <a:buNone/>
            </a:pPr>
            <a:endParaRPr lang="es-CO" sz="3200" dirty="0">
              <a:solidFill>
                <a:schemeClr val="tx1"/>
              </a:solidFill>
              <a:latin typeface="Candara cuerpo"/>
            </a:endParaRPr>
          </a:p>
          <a:p>
            <a:pPr marL="0" lvl="0" indent="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6. Tener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control de las áreas o terrenos que pueden ser afectados por una creciente o una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inundación.</a:t>
            </a:r>
            <a:endParaRPr lang="es-CO" sz="3200" dirty="0">
              <a:solidFill>
                <a:schemeClr val="tx1"/>
              </a:solidFill>
              <a:latin typeface="Candara cuerp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05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5661248"/>
            <a:ext cx="8352928" cy="720080"/>
          </a:xfrm>
        </p:spPr>
        <p:txBody>
          <a:bodyPr>
            <a:normAutofit fontScale="90000"/>
          </a:bodyPr>
          <a:lstStyle/>
          <a:p>
            <a:r>
              <a:rPr lang="es-CO" sz="2400" dirty="0">
                <a:solidFill>
                  <a:schemeClr val="tx1"/>
                </a:solidFill>
                <a:latin typeface="Candara cuerpo"/>
              </a:rPr>
              <a:t>inundación por lluvias y desbordamientos de ríos en sabana larga Colombia.</a:t>
            </a:r>
          </a:p>
        </p:txBody>
      </p:sp>
      <p:pic>
        <p:nvPicPr>
          <p:cNvPr id="4" name="3 Marcador de contenido" descr="http://www.elinformativo.org/Inundaciones_noticias_2010/inunda22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7704856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6442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764704"/>
            <a:ext cx="8424936" cy="54726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2800" b="1" dirty="0" smtClean="0">
                <a:solidFill>
                  <a:schemeClr val="tx1"/>
                </a:solidFill>
                <a:latin typeface="Candara cuerpo"/>
              </a:rPr>
              <a:t>FACTORES DE VULNERABILIDAD:</a:t>
            </a:r>
          </a:p>
          <a:p>
            <a:pPr marL="0" indent="0">
              <a:buNone/>
            </a:pPr>
            <a:endParaRPr lang="es-ES" sz="2800" b="1" dirty="0" smtClean="0">
              <a:solidFill>
                <a:schemeClr val="tx1"/>
              </a:solidFill>
              <a:latin typeface="Candara cuerpo"/>
            </a:endParaRPr>
          </a:p>
          <a:p>
            <a:pPr>
              <a:buNone/>
            </a:pP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1. Carencia </a:t>
            </a:r>
            <a:r>
              <a:rPr lang="es-CO" sz="3000" dirty="0">
                <a:solidFill>
                  <a:schemeClr val="tx1"/>
                </a:solidFill>
                <a:latin typeface="Candara cuerpo"/>
              </a:rPr>
              <a:t>o deficiencia en la canalización de aguas, lluvias y aguas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negras.</a:t>
            </a:r>
          </a:p>
          <a:p>
            <a:pPr>
              <a:buFont typeface="+mj-lt"/>
              <a:buAutoNum type="arabicPeriod"/>
            </a:pP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>
              <a:buNone/>
            </a:pP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2. Ubicación </a:t>
            </a:r>
            <a:r>
              <a:rPr lang="es-CO" sz="3000" dirty="0">
                <a:solidFill>
                  <a:schemeClr val="tx1"/>
                </a:solidFill>
                <a:latin typeface="Candara cuerpo"/>
              </a:rPr>
              <a:t>de asentamientos humanos, plantas industriales, represas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e infraestructuras </a:t>
            </a:r>
            <a:r>
              <a:rPr lang="es-CO" sz="3000" dirty="0">
                <a:solidFill>
                  <a:schemeClr val="tx1"/>
                </a:solidFill>
                <a:latin typeface="Candara cuerpo"/>
              </a:rPr>
              <a:t>en zonas inundables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>
              <a:buFont typeface="+mj-lt"/>
              <a:buAutoNum type="arabicPeriod"/>
            </a:pPr>
            <a:endParaRPr lang="es-CO" sz="3000" dirty="0">
              <a:solidFill>
                <a:schemeClr val="tx1"/>
              </a:solidFill>
              <a:latin typeface="Candara cuerpo"/>
            </a:endParaRPr>
          </a:p>
          <a:p>
            <a:pPr>
              <a:buNone/>
            </a:pP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3. desarrollar </a:t>
            </a:r>
            <a:r>
              <a:rPr lang="es-CO" sz="3000" dirty="0">
                <a:solidFill>
                  <a:schemeClr val="tx1"/>
                </a:solidFill>
                <a:latin typeface="Candara cuerpo"/>
              </a:rPr>
              <a:t>actividades de agricultura en lugares inseguros y no </a:t>
            </a:r>
            <a:r>
              <a:rPr lang="es-CO" sz="3000" dirty="0" smtClean="0">
                <a:solidFill>
                  <a:schemeClr val="tx1"/>
                </a:solidFill>
                <a:latin typeface="Candara cuerpo"/>
              </a:rPr>
              <a:t>aptos.</a:t>
            </a:r>
            <a:endParaRPr lang="es-CO" sz="3000" dirty="0">
              <a:solidFill>
                <a:schemeClr val="tx1"/>
              </a:solidFill>
              <a:latin typeface="Candara cuerp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219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842825"/>
            <a:ext cx="8712968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/>
            </a:r>
            <a:br>
              <a:rPr lang="es-ES" b="1" dirty="0" smtClean="0">
                <a:solidFill>
                  <a:schemeClr val="tx1"/>
                </a:solidFill>
              </a:rPr>
            </a:br>
            <a:r>
              <a:rPr lang="es-ES" sz="3000" b="1" dirty="0" smtClean="0">
                <a:solidFill>
                  <a:schemeClr val="tx1"/>
                </a:solidFill>
                <a:latin typeface="Candara titulo"/>
              </a:rPr>
              <a:t>EVALUACION DE DAÑOS Y NECESIDADES</a:t>
            </a:r>
            <a:r>
              <a:rPr lang="es-ES" b="1" dirty="0" smtClean="0">
                <a:solidFill>
                  <a:schemeClr val="tx1"/>
                </a:solidFill>
              </a:rPr>
              <a:t>.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772816"/>
            <a:ext cx="8280920" cy="4824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ES" sz="2800" dirty="0" smtClean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ES" sz="2800" dirty="0" smtClean="0">
                <a:solidFill>
                  <a:schemeClr val="tx1"/>
                </a:solidFill>
                <a:latin typeface="Candara cuerpo"/>
              </a:rPr>
              <a:t>OBJETIVOS:</a:t>
            </a:r>
          </a:p>
          <a:p>
            <a:pPr marL="0" indent="0">
              <a:buNone/>
            </a:pPr>
            <a:r>
              <a:rPr lang="es-CR" sz="2800" dirty="0">
                <a:solidFill>
                  <a:schemeClr val="tx1"/>
                </a:solidFill>
                <a:latin typeface="Candara cuerpo"/>
              </a:rPr>
              <a:t> </a:t>
            </a: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R" sz="2800" dirty="0">
                <a:solidFill>
                  <a:schemeClr val="tx1"/>
                </a:solidFill>
                <a:latin typeface="Candara cuerpo"/>
              </a:rPr>
              <a:t>1. Definir cada una de las cuatro fases de la respuesta ante una inundación. </a:t>
            </a: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R" sz="2800" dirty="0">
                <a:solidFill>
                  <a:schemeClr val="tx1"/>
                </a:solidFill>
                <a:latin typeface="Candara cuerpo"/>
              </a:rPr>
              <a:t>2. Liste cuatro acciones a tomar después de una </a:t>
            </a:r>
            <a:r>
              <a:rPr lang="es-CR" sz="2800" dirty="0" smtClean="0">
                <a:solidFill>
                  <a:schemeClr val="tx1"/>
                </a:solidFill>
                <a:latin typeface="Candara cuerpo"/>
              </a:rPr>
              <a:t>inundación.</a:t>
            </a: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R" sz="2800" dirty="0">
                <a:solidFill>
                  <a:schemeClr val="tx1"/>
                </a:solidFill>
                <a:latin typeface="Candara cuerpo"/>
              </a:rPr>
              <a:t>3. Describir que es un </a:t>
            </a:r>
            <a:r>
              <a:rPr lang="es-CR" sz="2800" dirty="0" smtClean="0">
                <a:solidFill>
                  <a:schemeClr val="tx1"/>
                </a:solidFill>
                <a:latin typeface="Candara cuerpo"/>
              </a:rPr>
              <a:t>albergue.</a:t>
            </a: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R" sz="2800" dirty="0">
                <a:solidFill>
                  <a:schemeClr val="tx1"/>
                </a:solidFill>
                <a:latin typeface="Candara cuerpo"/>
              </a:rPr>
              <a:t>4. Identifique las condiciones mínimas que debe tener un </a:t>
            </a:r>
            <a:r>
              <a:rPr lang="es-CR" sz="2800" dirty="0" smtClean="0">
                <a:solidFill>
                  <a:schemeClr val="tx1"/>
                </a:solidFill>
                <a:latin typeface="Candara cuerpo"/>
              </a:rPr>
              <a:t>albergue.</a:t>
            </a: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7504" y="260648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i="1" dirty="0">
                <a:latin typeface="Candara titulo"/>
              </a:rPr>
              <a:t>LECCION 5</a:t>
            </a:r>
            <a:r>
              <a:rPr lang="es-ES" sz="3200" b="1" i="1" dirty="0"/>
              <a:t>:</a:t>
            </a:r>
            <a:endParaRPr lang="es-CO" sz="3200" b="1" i="1" dirty="0"/>
          </a:p>
        </p:txBody>
      </p:sp>
    </p:spTree>
    <p:extLst>
      <p:ext uri="{BB962C8B-B14F-4D97-AF65-F5344CB8AC3E}">
        <p14:creationId xmlns:p14="http://schemas.microsoft.com/office/powerpoint/2010/main" xmlns="" val="101801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908720"/>
            <a:ext cx="8136904" cy="540059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sz="3900" b="1" dirty="0" smtClean="0">
                <a:solidFill>
                  <a:schemeClr val="tx1"/>
                </a:solidFill>
                <a:latin typeface="Candara titulo"/>
              </a:rPr>
              <a:t>EDAN:</a:t>
            </a:r>
          </a:p>
          <a:p>
            <a:pPr marL="0" indent="0">
              <a:buNone/>
            </a:pPr>
            <a:endParaRPr lang="es-ES" sz="28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3600" dirty="0" smtClean="0">
                <a:solidFill>
                  <a:schemeClr val="tx1"/>
                </a:solidFill>
                <a:latin typeface="Candara cuerpo"/>
              </a:rPr>
              <a:t>Respuesta.</a:t>
            </a:r>
          </a:p>
          <a:p>
            <a:endParaRPr lang="es-CO" sz="36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3600" dirty="0" smtClean="0">
                <a:solidFill>
                  <a:schemeClr val="tx1"/>
                </a:solidFill>
                <a:latin typeface="Candara cuerpo"/>
              </a:rPr>
              <a:t>Recuperación.</a:t>
            </a:r>
          </a:p>
          <a:p>
            <a:endParaRPr lang="es-CO" sz="36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3600" dirty="0" smtClean="0">
                <a:solidFill>
                  <a:schemeClr val="tx1"/>
                </a:solidFill>
                <a:latin typeface="Candara cuerpo"/>
              </a:rPr>
              <a:t>Rehabilitación.</a:t>
            </a:r>
          </a:p>
          <a:p>
            <a:pPr marL="0" indent="0">
              <a:buNone/>
            </a:pPr>
            <a:r>
              <a:rPr lang="es-CO" sz="3600" dirty="0" smtClean="0">
                <a:solidFill>
                  <a:schemeClr val="tx1"/>
                </a:solidFill>
                <a:latin typeface="Candara cuerpo"/>
              </a:rPr>
              <a:t> </a:t>
            </a:r>
            <a:endParaRPr lang="es-CO" sz="36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3600" dirty="0" smtClean="0">
                <a:solidFill>
                  <a:schemeClr val="tx1"/>
                </a:solidFill>
                <a:latin typeface="Candara cuerpo"/>
              </a:rPr>
              <a:t>Reconstrucción. </a:t>
            </a:r>
            <a:endParaRPr lang="es-CO" sz="3600" dirty="0">
              <a:solidFill>
                <a:schemeClr val="tx1"/>
              </a:solidFill>
              <a:latin typeface="Candara cuerpo"/>
            </a:endParaRPr>
          </a:p>
          <a:p>
            <a:endParaRPr lang="es-ES" i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618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 descr="C:\Users\DUBIAN\Desktop\cq5dam_thumbnail_540_390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7704856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467544" y="5500702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Candara cuerpo"/>
              </a:rPr>
              <a:t>trabajadores haitianos utilizan escombros reciclados para construir viviendas que puedan resistir mejor el impacto de terremotos y ciclones.</a:t>
            </a:r>
            <a:endParaRPr lang="es-CO" sz="2400" dirty="0">
              <a:latin typeface="Candara cuerp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048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548680"/>
            <a:ext cx="8496944" cy="590465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sz="3200" dirty="0" smtClean="0">
                <a:solidFill>
                  <a:schemeClr val="tx1"/>
                </a:solidFill>
                <a:latin typeface="Candara titulo"/>
              </a:rPr>
              <a:t>ACCIONES A TOMAR EN UNA INUNDACION:</a:t>
            </a:r>
          </a:p>
          <a:p>
            <a:pPr marL="0" indent="0">
              <a:buNone/>
            </a:pPr>
            <a:endParaRPr lang="es-ES" sz="2800" dirty="0" smtClean="0">
              <a:solidFill>
                <a:schemeClr val="tx1"/>
              </a:solidFill>
              <a:latin typeface="Candara cuerpo"/>
            </a:endParaRPr>
          </a:p>
          <a:p>
            <a:pPr marL="514350" indent="-51435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1. Inspeccionar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la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vivienda.</a:t>
            </a:r>
          </a:p>
          <a:p>
            <a:pPr marL="514350" indent="-51435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2. No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beba agua que no reúna las condiciones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higiénicas.</a:t>
            </a:r>
          </a:p>
          <a:p>
            <a:pPr marL="514350" indent="-51435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3. Tenga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cuidado con los animales peligrosos estos buscan refugios en las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zonas secas.</a:t>
            </a:r>
          </a:p>
          <a:p>
            <a:pPr marL="514350" indent="-514350">
              <a:buNone/>
            </a:pP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4.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Entierre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a los animales muertos y limpie los escombros y basuras dejados </a:t>
            </a:r>
            <a:r>
              <a:rPr lang="es-CO" sz="3200" dirty="0" smtClean="0">
                <a:solidFill>
                  <a:schemeClr val="tx1"/>
                </a:solidFill>
                <a:latin typeface="Candara cuerpo"/>
              </a:rPr>
              <a:t>por </a:t>
            </a:r>
            <a:r>
              <a:rPr lang="es-CO" sz="3200" dirty="0">
                <a:solidFill>
                  <a:schemeClr val="tx1"/>
                </a:solidFill>
                <a:latin typeface="Candara cuerpo"/>
              </a:rPr>
              <a:t>la inundación.</a:t>
            </a:r>
          </a:p>
          <a:p>
            <a:endParaRPr lang="es-E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680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88641"/>
            <a:ext cx="8568952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s-CO" b="1" dirty="0" smtClean="0">
                <a:solidFill>
                  <a:schemeClr val="tx1"/>
                </a:solidFill>
                <a:latin typeface="Candara cuerpo"/>
              </a:rPr>
              <a:t> </a:t>
            </a:r>
            <a:r>
              <a:rPr lang="es-ES" sz="3600" dirty="0" smtClean="0">
                <a:solidFill>
                  <a:schemeClr val="tx1"/>
                </a:solidFill>
                <a:latin typeface="Candara cuerpo"/>
              </a:rPr>
              <a:t>Albergues</a:t>
            </a:r>
          </a:p>
          <a:p>
            <a:pPr marL="0" indent="0">
              <a:buNone/>
            </a:pPr>
            <a:r>
              <a:rPr lang="es-ES" sz="3600" dirty="0">
                <a:solidFill>
                  <a:schemeClr val="tx1"/>
                </a:solidFill>
                <a:latin typeface="Candara cuerpo"/>
              </a:rPr>
              <a:t>C</a:t>
            </a:r>
            <a:r>
              <a:rPr lang="es-ES" sz="3600" dirty="0" smtClean="0">
                <a:solidFill>
                  <a:schemeClr val="tx1"/>
                </a:solidFill>
                <a:latin typeface="Candara cuerpo"/>
              </a:rPr>
              <a:t>ondiciones de un albergue:</a:t>
            </a:r>
            <a:endParaRPr lang="es-CO" sz="3600" dirty="0">
              <a:solidFill>
                <a:schemeClr val="tx1"/>
              </a:solidFill>
              <a:latin typeface="Candara cuerpo"/>
            </a:endParaRPr>
          </a:p>
        </p:txBody>
      </p:sp>
      <p:pic>
        <p:nvPicPr>
          <p:cNvPr id="4" name="3 Imagen" descr="http://t1.gstatic.com/images?q=tbn:ANd9GcRvSvRC1z7g9_m6Q--nrAqnk6WBtOYIvdtDS1KqnSfisTilV-jOdA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08070"/>
            <a:ext cx="6552728" cy="4680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0866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7524" y="836712"/>
            <a:ext cx="8424936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/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dirty="0" smtClean="0">
                <a:solidFill>
                  <a:schemeClr val="tx1"/>
                </a:solidFill>
              </a:rPr>
              <a:t/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dirty="0" smtClean="0">
                <a:solidFill>
                  <a:schemeClr val="tx1"/>
                </a:solidFill>
              </a:rPr>
              <a:t> </a:t>
            </a:r>
            <a:br>
              <a:rPr lang="es-ES" dirty="0" smtClean="0">
                <a:solidFill>
                  <a:schemeClr val="tx1"/>
                </a:solidFill>
              </a:rPr>
            </a:br>
            <a:r>
              <a:rPr lang="es-ES" dirty="0" smtClean="0">
                <a:solidFill>
                  <a:schemeClr val="tx1"/>
                </a:solidFill>
                <a:latin typeface="Candara titulo"/>
              </a:rPr>
              <a:t>ESTRUCTURAS PARA LA ATENCION DE DESASTRES</a:t>
            </a:r>
            <a:r>
              <a:rPr lang="es-ES" dirty="0" smtClean="0">
                <a:solidFill>
                  <a:schemeClr val="tx1"/>
                </a:solidFill>
              </a:rPr>
              <a:t/>
            </a:r>
            <a:br>
              <a:rPr lang="es-ES" dirty="0" smtClean="0">
                <a:solidFill>
                  <a:schemeClr val="tx1"/>
                </a:solidFill>
              </a:rPr>
            </a:b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772816"/>
            <a:ext cx="7776864" cy="48245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800" b="1" dirty="0" smtClean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ES" sz="2800" b="1" dirty="0" smtClean="0">
                <a:solidFill>
                  <a:schemeClr val="tx1"/>
                </a:solidFill>
                <a:latin typeface="Candara cuerpo"/>
              </a:rPr>
              <a:t>OBJETIVOS.</a:t>
            </a: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ES" sz="2800" dirty="0">
                <a:solidFill>
                  <a:schemeClr val="tx1"/>
                </a:solidFill>
                <a:latin typeface="Candara cuerpo"/>
              </a:rPr>
              <a:t>Al finalizar la lección el participante será capaz de</a:t>
            </a:r>
            <a:r>
              <a:rPr lang="es-ES" sz="2800" dirty="0" smtClean="0">
                <a:solidFill>
                  <a:schemeClr val="tx1"/>
                </a:solidFill>
                <a:latin typeface="Candara cuerpo"/>
              </a:rPr>
              <a:t>:</a:t>
            </a: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R" sz="2800" dirty="0">
                <a:solidFill>
                  <a:schemeClr val="tx1"/>
                </a:solidFill>
                <a:latin typeface="Candara cuerpo"/>
              </a:rPr>
              <a:t>1. Identificar que es un crepad, clopad y un  comité barrial. </a:t>
            </a: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51520" y="364687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i="1" dirty="0">
                <a:latin typeface="Candara titulo"/>
              </a:rPr>
              <a:t>LECCION 6:</a:t>
            </a:r>
            <a:endParaRPr lang="es-CO" sz="3200" b="1" i="1" dirty="0">
              <a:latin typeface="Candara titulo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259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980728"/>
            <a:ext cx="8496944" cy="5400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R" sz="2800" dirty="0">
                <a:solidFill>
                  <a:schemeClr val="tx1"/>
                </a:solidFill>
                <a:latin typeface="Candara cuerpo"/>
              </a:rPr>
              <a:t>2. Describir los  </a:t>
            </a:r>
            <a:r>
              <a:rPr lang="es-CO" sz="2800" dirty="0">
                <a:solidFill>
                  <a:schemeClr val="tx1"/>
                </a:solidFill>
                <a:latin typeface="Candara cuerpo"/>
              </a:rPr>
              <a:t>Integrantes del Sistema Nacional de Gestión del Riesgo</a:t>
            </a:r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O" sz="2800" dirty="0">
                <a:solidFill>
                  <a:schemeClr val="tx1"/>
                </a:solidFill>
                <a:latin typeface="Candara cuerpo"/>
              </a:rPr>
              <a:t>3. Reconocer el Plan Nacional de Gestión del Riesgo de Desastres</a:t>
            </a:r>
            <a:r>
              <a:rPr lang="es-CO" sz="2800" dirty="0" smtClean="0">
                <a:solidFill>
                  <a:schemeClr val="tx1"/>
                </a:solidFill>
                <a:latin typeface="Candara cuerpo"/>
              </a:rPr>
              <a:t>.</a:t>
            </a: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r>
              <a:rPr lang="es-CO" sz="2800" dirty="0">
                <a:solidFill>
                  <a:schemeClr val="tx1"/>
                </a:solidFill>
                <a:latin typeface="Candara cuerpo"/>
              </a:rPr>
              <a:t>4. Identificar que es la Unidad Nacional para la Gestión del Riesgo de Desastres.</a:t>
            </a:r>
          </a:p>
        </p:txBody>
      </p:sp>
    </p:spTree>
    <p:extLst>
      <p:ext uri="{BB962C8B-B14F-4D97-AF65-F5344CB8AC3E}">
        <p14:creationId xmlns:p14="http://schemas.microsoft.com/office/powerpoint/2010/main" xmlns="" val="4958909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83568" y="620688"/>
            <a:ext cx="8064896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600" b="1" dirty="0">
                <a:solidFill>
                  <a:schemeClr val="tx1"/>
                </a:solidFill>
                <a:latin typeface="Candara cuerpo"/>
              </a:rPr>
              <a:t>ESTRUCTURAS:</a:t>
            </a:r>
          </a:p>
          <a:p>
            <a:pPr marL="0" indent="0">
              <a:buNone/>
            </a:pPr>
            <a:endParaRPr lang="es-ES" sz="3600" b="1" dirty="0">
              <a:solidFill>
                <a:schemeClr val="tx1"/>
              </a:solidFill>
              <a:latin typeface="Candara cuerpo"/>
            </a:endParaRPr>
          </a:p>
          <a:p>
            <a:r>
              <a:rPr lang="es-ES" sz="3600" dirty="0" smtClean="0">
                <a:solidFill>
                  <a:schemeClr val="tx1"/>
                </a:solidFill>
                <a:latin typeface="Candara cuerpo"/>
              </a:rPr>
              <a:t> </a:t>
            </a:r>
            <a:r>
              <a:rPr lang="es-ES" sz="3600" dirty="0" smtClean="0">
                <a:solidFill>
                  <a:schemeClr val="tx1"/>
                </a:solidFill>
                <a:latin typeface="Candara cuerpo"/>
              </a:rPr>
              <a:t>Crepad</a:t>
            </a:r>
            <a:endParaRPr lang="es-ES" sz="3600" dirty="0">
              <a:solidFill>
                <a:schemeClr val="tx1"/>
              </a:solidFill>
              <a:latin typeface="Candara cuerpo"/>
            </a:endParaRPr>
          </a:p>
          <a:p>
            <a:r>
              <a:rPr lang="es-ES" sz="3600" dirty="0" smtClean="0">
                <a:solidFill>
                  <a:schemeClr val="tx1"/>
                </a:solidFill>
                <a:latin typeface="Candara cuerpo"/>
              </a:rPr>
              <a:t> Clopad</a:t>
            </a:r>
          </a:p>
          <a:p>
            <a:r>
              <a:rPr lang="es-ES" sz="3600" dirty="0" smtClean="0">
                <a:solidFill>
                  <a:schemeClr val="tx1"/>
                </a:solidFill>
                <a:latin typeface="Candara cuerpo"/>
              </a:rPr>
              <a:t>Comités barriales</a:t>
            </a:r>
          </a:p>
          <a:p>
            <a:r>
              <a:rPr lang="es-ES" sz="3600" dirty="0" smtClean="0">
                <a:solidFill>
                  <a:schemeClr val="tx1"/>
                </a:solidFill>
                <a:latin typeface="Candara cuerpo"/>
              </a:rPr>
              <a:t>Comisión social.</a:t>
            </a:r>
            <a:endParaRPr lang="es-CO" sz="36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ES" sz="3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915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692696"/>
            <a:ext cx="7883035" cy="5526142"/>
          </a:xfrm>
        </p:spPr>
        <p:txBody>
          <a:bodyPr/>
          <a:lstStyle/>
          <a:p>
            <a:r>
              <a:rPr lang="es-ES" sz="2800" dirty="0">
                <a:solidFill>
                  <a:schemeClr val="tx1"/>
                </a:solidFill>
                <a:latin typeface="Candara cuerpo"/>
              </a:rPr>
              <a:t>Integrantes del sistema nacional de gestión del riesgo</a:t>
            </a:r>
            <a:r>
              <a:rPr lang="es-CO" sz="2800" dirty="0">
                <a:solidFill>
                  <a:schemeClr val="tx1"/>
                </a:solidFill>
                <a:latin typeface="Candara cuerpo"/>
              </a:rPr>
              <a:t> </a:t>
            </a:r>
            <a:r>
              <a:rPr lang="es-ES" sz="2800" dirty="0">
                <a:solidFill>
                  <a:schemeClr val="tx1"/>
                </a:solidFill>
                <a:latin typeface="Candara cuerpo"/>
              </a:rPr>
              <a:t>de desastres.</a:t>
            </a:r>
          </a:p>
          <a:p>
            <a:pPr marL="0" indent="0">
              <a:buNone/>
            </a:pPr>
            <a:endParaRPr lang="es-ES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2800" dirty="0">
                <a:solidFill>
                  <a:schemeClr val="tx1"/>
                </a:solidFill>
                <a:latin typeface="Candara cuerpo"/>
              </a:rPr>
              <a:t>Plan nacional de gestión del riesgo de desastres.</a:t>
            </a:r>
          </a:p>
          <a:p>
            <a:pPr marL="0" indent="0">
              <a:buNone/>
            </a:pPr>
            <a:endParaRPr lang="es-ES" sz="2800" dirty="0">
              <a:solidFill>
                <a:schemeClr val="tx1"/>
              </a:solidFill>
              <a:latin typeface="Candara cuerpo"/>
            </a:endParaRPr>
          </a:p>
          <a:p>
            <a:pPr marL="0" indent="0">
              <a:buNone/>
            </a:pPr>
            <a:endParaRPr lang="es-CO" sz="2800" dirty="0">
              <a:solidFill>
                <a:schemeClr val="tx1"/>
              </a:solidFill>
              <a:latin typeface="Candara cuerpo"/>
            </a:endParaRPr>
          </a:p>
          <a:p>
            <a:r>
              <a:rPr lang="es-CO" sz="2800" dirty="0">
                <a:solidFill>
                  <a:schemeClr val="tx1"/>
                </a:solidFill>
                <a:latin typeface="Candara cuerpo"/>
              </a:rPr>
              <a:t>Unidad nacional para la gestión del riesgo de desastres.</a:t>
            </a:r>
          </a:p>
          <a:p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29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 descr="C:\Users\jenny lizeth\Downloads\Presentac.. (1)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4009" y="764704"/>
            <a:ext cx="5184576" cy="53285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4 Rectángulo"/>
          <p:cNvSpPr/>
          <p:nvPr/>
        </p:nvSpPr>
        <p:spPr>
          <a:xfrm>
            <a:off x="34297" y="-9939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Baskerville Old Face" pitchFamily="18" charset="0"/>
              </a:rPr>
              <a:t>MUCHAS</a:t>
            </a:r>
            <a:endParaRPr lang="es-AR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Baskerville Old Face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691680" y="5661248"/>
            <a:ext cx="7344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8000" b="1" dirty="0" smtClean="0">
                <a:latin typeface="Baskerville Old Face" pitchFamily="18" charset="0"/>
              </a:rPr>
              <a:t>GRACIAS</a:t>
            </a:r>
            <a:endParaRPr lang="es-CO" sz="80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9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onlight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tiquet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oonlight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50000"/>
              </a:schemeClr>
            </a:gs>
            <a:gs pos="35000">
              <a:schemeClr val="phClr">
                <a:tint val="80000"/>
                <a:satMod val="200000"/>
              </a:schemeClr>
            </a:gs>
            <a:gs pos="100000">
              <a:schemeClr val="phClr">
                <a:tint val="75000"/>
                <a:satMod val="250000"/>
              </a:schemeClr>
            </a:gs>
          </a:gsLst>
          <a:path path="rect">
            <a:fillToRect l="100000" t="100000"/>
          </a:path>
        </a:gradFill>
        <a:gradFill rotWithShape="1">
          <a:gsLst>
            <a:gs pos="0">
              <a:schemeClr val="phClr">
                <a:shade val="60000"/>
                <a:satMod val="150000"/>
              </a:schemeClr>
            </a:gs>
            <a:gs pos="80000">
              <a:schemeClr val="phClr">
                <a:shade val="100000"/>
                <a:satMod val="130000"/>
              </a:schemeClr>
            </a:gs>
            <a:gs pos="100000">
              <a:schemeClr val="phClr">
                <a:tint val="90000"/>
                <a:shade val="100000"/>
                <a:satMod val="115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6350" cap="flat" cmpd="sng" algn="ctr">
          <a:solidFill>
            <a:schemeClr val="phClr">
              <a:shade val="95000"/>
              <a:satMod val="115000"/>
            </a:schemeClr>
          </a:solidFill>
          <a:prstDash val="solid"/>
        </a:ln>
        <a:ln w="12700" cap="flat" cmpd="sng" algn="ctr">
          <a:solidFill>
            <a:schemeClr val="phClr">
              <a:satMod val="110000"/>
            </a:schemeClr>
          </a:solidFill>
          <a:prstDash val="solid"/>
        </a:ln>
        <a:ln w="25400" cap="flat" cmpd="sng" algn="ctr">
          <a:solidFill>
            <a:schemeClr val="phClr">
              <a:shade val="90000"/>
              <a:satMod val="115000"/>
            </a:schemeClr>
          </a:solidFill>
          <a:prstDash val="solid"/>
        </a:ln>
      </a:lnStyleLst>
      <a:effectStyleLst>
        <a:effectStyle>
          <a:effectLst>
            <a:outerShdw blurRad="50800" dist="25400" dir="5400000" sx="101000" sy="101000" algn="ctr" rotWithShape="0">
              <a:srgbClr val="000000">
                <a:alpha val="60000"/>
              </a:srgbClr>
            </a:outerShdw>
          </a:effectLst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</a:effectLst>
          <a:scene3d>
            <a:camera prst="orthographicFront">
              <a:rot lat="0" lon="0" rev="0"/>
            </a:camera>
            <a:lightRig rig="balanced" dir="tl">
              <a:rot lat="0" lon="0" rev="4200000"/>
            </a:lightRig>
          </a:scene3d>
          <a:sp3d>
            <a:bevelT w="25400" h="12700" prst="softRound"/>
          </a:sp3d>
        </a:effectStyle>
        <a:effectStyle>
          <a:effectLst>
            <a:innerShdw blurRad="76200" dist="25400" dir="13500000">
              <a:srgbClr val="000000">
                <a:alpha val="60000"/>
              </a:srgbClr>
            </a:innerShdw>
            <a:softEdge rad="3175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lumMod val="90000"/>
              </a:schemeClr>
            </a:gs>
            <a:gs pos="30000">
              <a:schemeClr val="phClr">
                <a:lumMod val="75000"/>
              </a:schemeClr>
            </a:gs>
            <a:gs pos="100000">
              <a:schemeClr val="phClr">
                <a:lumMod val="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lumMod val="90000"/>
              </a:schemeClr>
            </a:gs>
            <a:gs pos="30000">
              <a:schemeClr val="phClr">
                <a:lumMod val="75000"/>
              </a:schemeClr>
            </a:gs>
            <a:gs pos="100000">
              <a:schemeClr val="phClr">
                <a:lumMod val="10000"/>
              </a:schemeClr>
            </a:gs>
          </a:gsLst>
          <a:path path="rect">
            <a:fillToRect l="100000" t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TC010258014[[fn=Tema Luz de luna]]</Template>
  <TotalTime>322</TotalTime>
  <Words>943</Words>
  <Application>Microsoft Office PowerPoint</Application>
  <PresentationFormat>Presentación en pantalla (4:3)</PresentationFormat>
  <Paragraphs>223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Moonlight</vt:lpstr>
      <vt:lpstr>DISEÑO DE UN PROGRAMA DE EDUCACION PARA LA REDUCCION DEL RIESGO DE INUNDACIONES EN LA COMUNIDAD DE VILLAVICENCIO- META </vt:lpstr>
      <vt:lpstr>INTRODUCCION</vt:lpstr>
      <vt:lpstr>Diapositiva 3</vt:lpstr>
      <vt:lpstr>PROPOSITO DEL PROGRAMA</vt:lpstr>
      <vt:lpstr>Diapositiva 5</vt:lpstr>
      <vt:lpstr>Diapositiva 6</vt:lpstr>
      <vt:lpstr> GENERALIDADES DE LAS INUNDACIONES</vt:lpstr>
      <vt:lpstr>Diapositiva 8</vt:lpstr>
      <vt:lpstr>Diapositiva 9</vt:lpstr>
      <vt:lpstr>Diapositiva 10</vt:lpstr>
      <vt:lpstr>Diapositiva 11</vt:lpstr>
      <vt:lpstr>Diapositiva 12</vt:lpstr>
      <vt:lpstr>INUNDACIONES COSTERAS</vt:lpstr>
      <vt:lpstr>INUNDACIONES POR NIVEL FREATICO</vt:lpstr>
      <vt:lpstr>Diapositiva 15</vt:lpstr>
      <vt:lpstr> SISTEMA ALERTA-ALARMA</vt:lpstr>
      <vt:lpstr>Diapositiva 17</vt:lpstr>
      <vt:lpstr>Diapositiva 18</vt:lpstr>
      <vt:lpstr>Diapositiva 19</vt:lpstr>
      <vt:lpstr>  MEDIDAS DE PREPARACION ANTE UNA INUNDACION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inundación por lluvias y desbordamientos de ríos en sabana larga Colombia.</vt:lpstr>
      <vt:lpstr>Diapositiva 29</vt:lpstr>
      <vt:lpstr> EVALUACION DE DAÑOS Y NECESIDADES.</vt:lpstr>
      <vt:lpstr>Diapositiva 31</vt:lpstr>
      <vt:lpstr>Diapositiva 32</vt:lpstr>
      <vt:lpstr>Diapositiva 33</vt:lpstr>
      <vt:lpstr>Diapositiva 34</vt:lpstr>
      <vt:lpstr>    ESTRUCTURAS PARA LA ATENCION DE DESASTRES </vt:lpstr>
      <vt:lpstr>Diapositiva 36</vt:lpstr>
      <vt:lpstr>Diapositiva 37</vt:lpstr>
      <vt:lpstr>Diapositiva 38</vt:lpstr>
      <vt:lpstr>Diapositiva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UN PROGRAMA DE EDUCACION PARA LA REDUCCION DEL RIESGO DE INUNDACIONES EN LA COMUNIDAD DE VILLAVICENCIO- META</dc:title>
  <dc:creator>DUBIAN</dc:creator>
  <cp:lastModifiedBy>Luffi_PC</cp:lastModifiedBy>
  <cp:revision>29</cp:revision>
  <dcterms:created xsi:type="dcterms:W3CDTF">2012-05-11T15:28:52Z</dcterms:created>
  <dcterms:modified xsi:type="dcterms:W3CDTF">2012-05-15T18:48:16Z</dcterms:modified>
</cp:coreProperties>
</file>